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</p:sldIdLst>
  <p:sldSz cx="12192000" cy="6858000"/>
  <p:notesSz cx="12192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1523" autoAdjust="0"/>
  </p:normalViewPr>
  <p:slideViewPr>
    <p:cSldViewPr>
      <p:cViewPr varScale="1">
        <p:scale>
          <a:sx n="120" d="100"/>
          <a:sy n="120" d="100"/>
        </p:scale>
        <p:origin x="200" y="26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Верхний колонтитул 1">
            <a:extLst>
              <a:ext uri="{FF2B5EF4-FFF2-40B4-BE49-F238E27FC236}">
                <a16:creationId xmlns:a16="http://schemas.microsoft.com/office/drawing/2014/main" id="{A66AFD22-183D-E52C-C2FE-24740375DC21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315" name="Дата 2">
            <a:extLst>
              <a:ext uri="{FF2B5EF4-FFF2-40B4-BE49-F238E27FC236}">
                <a16:creationId xmlns:a16="http://schemas.microsoft.com/office/drawing/2014/main" id="{B8D18687-03B2-539E-6055-7E3AA8A08A5D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5DDB0F-F66A-2B46-A6CC-EA9716976F66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C9169D1-A54E-8AD4-A859-07C110543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EE100FA3-2BF2-DEE4-27E7-49872CEDE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318" name="Нижний колонтитул 5">
            <a:extLst>
              <a:ext uri="{FF2B5EF4-FFF2-40B4-BE49-F238E27FC236}">
                <a16:creationId xmlns:a16="http://schemas.microsoft.com/office/drawing/2014/main" id="{E0F321F4-155E-BF12-CF89-09A95487565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319" name="Номер слайда 6">
            <a:extLst>
              <a:ext uri="{FF2B5EF4-FFF2-40B4-BE49-F238E27FC236}">
                <a16:creationId xmlns:a16="http://schemas.microsoft.com/office/drawing/2014/main" id="{CDD21712-2D38-03F9-CB3C-3F8D6C5AD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130A4D-562F-E841-B8DE-19D39CB6B6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>
            <a:extLst>
              <a:ext uri="{FF2B5EF4-FFF2-40B4-BE49-F238E27FC236}">
                <a16:creationId xmlns:a16="http://schemas.microsoft.com/office/drawing/2014/main" id="{E7E9A452-0531-BA1C-DC90-3C3679DC95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>
            <a:extLst>
              <a:ext uri="{FF2B5EF4-FFF2-40B4-BE49-F238E27FC236}">
                <a16:creationId xmlns:a16="http://schemas.microsoft.com/office/drawing/2014/main" id="{9BD8DA5C-0D44-5F36-BFAD-0352F0D09C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4" name="Номер слайда 3">
            <a:extLst>
              <a:ext uri="{FF2B5EF4-FFF2-40B4-BE49-F238E27FC236}">
                <a16:creationId xmlns:a16="http://schemas.microsoft.com/office/drawing/2014/main" id="{66D7DBEE-7358-95A2-5361-B3D1BF5FA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53E92BD-E8DD-D646-A572-827671D7CD7D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>
            <a:extLst>
              <a:ext uri="{FF2B5EF4-FFF2-40B4-BE49-F238E27FC236}">
                <a16:creationId xmlns:a16="http://schemas.microsoft.com/office/drawing/2014/main" id="{7E4735EC-7438-CB4E-15B4-0A594A2E1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>
            <a:extLst>
              <a:ext uri="{FF2B5EF4-FFF2-40B4-BE49-F238E27FC236}">
                <a16:creationId xmlns:a16="http://schemas.microsoft.com/office/drawing/2014/main" id="{977BAE48-4D07-0992-4CB3-AB3A35243A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>
            <a:extLst>
              <a:ext uri="{FF2B5EF4-FFF2-40B4-BE49-F238E27FC236}">
                <a16:creationId xmlns:a16="http://schemas.microsoft.com/office/drawing/2014/main" id="{BA0BF0B1-0632-FE0E-9A30-F911D80C8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D2E450C-8AF8-8E44-8313-62A206D5A225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id="{7CFBA001-C271-7F95-9F38-F6D305C574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id="{15030B1D-7531-50C8-08E9-8E5FC18EA6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id="{5DFE3711-256F-2BDD-766B-FABA8ACBE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BB22CEC-48A6-5A4C-B20F-A8798EE9AED4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CEE658C6-B542-F4D5-D247-7A5CE2A1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1883-D635-3147-BA27-7A0433D56E1D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C132B44-424C-88E6-8CC6-9FB01053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79AFD4-6539-E6A6-B050-B960C378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7979A-C921-0947-BF11-16D30A54B7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45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BE904A18-75A0-0995-6B07-CDF5C1B9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55970-B190-9940-A4BC-39A7C5ED34E9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A02DEFC-C680-113D-BA0D-47D94E12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A3257-3423-F9BA-A31F-AB8428F7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2B479-1EE8-9E42-8018-BE276093BC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84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802B39E7-FD07-D1F2-0669-08D5D33C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A1CE3-552C-264B-8891-0D68940164A3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E2DFC13-ED39-0D83-46EC-FA0C0D0D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828B70-DC9A-B0B2-1350-E3B19356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D9679-368C-734E-A344-08E5FF6E1E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79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91715651-8BEC-5E97-6688-3B2AB6B0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C5B94-E7B7-4841-8640-44D2301FEA69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197C8EB-56AC-C201-B320-58190D48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26BAC-0198-A62F-DF6F-F1933F95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133E-436A-D043-8FD2-82876F265E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810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C2F99584-BCC8-D576-6CED-A75E7C10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67080-DDD7-A649-9785-CA48EC30A23F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28708BE-A32E-5228-ED4F-FDA1ECE0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9F29E-4843-8544-E605-AD34761F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8DF4D-404D-8443-B1A9-79E86157FC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23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" name="Дата 4">
            <a:extLst>
              <a:ext uri="{FF2B5EF4-FFF2-40B4-BE49-F238E27FC236}">
                <a16:creationId xmlns:a16="http://schemas.microsoft.com/office/drawing/2014/main" id="{5819C448-E757-0939-1585-5C941EB3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A82EF-0805-434E-9938-90937025D127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8479982D-8718-B063-ECC8-6CF8AD3A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71107A-5B6C-65AB-D5A8-BFD7E2D5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A913A-CD6E-B840-B460-C3324A9C39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363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" name="Дата 6">
            <a:extLst>
              <a:ext uri="{FF2B5EF4-FFF2-40B4-BE49-F238E27FC236}">
                <a16:creationId xmlns:a16="http://schemas.microsoft.com/office/drawing/2014/main" id="{70DB74D0-0E24-A6CD-7690-9EF875C1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C1F34-450D-5B45-9200-D5DC5DCFB4B1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7">
            <a:extLst>
              <a:ext uri="{FF2B5EF4-FFF2-40B4-BE49-F238E27FC236}">
                <a16:creationId xmlns:a16="http://schemas.microsoft.com/office/drawing/2014/main" id="{0975E1A6-9D71-C5A3-9D13-B2066CFE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E5C820-4816-7B88-2484-0DA34BB8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6848-97A2-3B49-B7B8-7FB13D5FA3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77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" name="Дата 2">
            <a:extLst>
              <a:ext uri="{FF2B5EF4-FFF2-40B4-BE49-F238E27FC236}">
                <a16:creationId xmlns:a16="http://schemas.microsoft.com/office/drawing/2014/main" id="{01CAE614-DB3E-C25C-0E5C-FBB627E0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CEAF-80FD-B740-A84B-946E992FE947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1EAF3D6F-6851-3029-C568-C14E0278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AEB1D1-ED7E-577E-6C99-AB314E33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96980F-A426-0A46-BC12-89A307A20A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36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A0AE42-F2D9-1069-DA04-0304925F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9E5ED-FEF3-5341-90CF-5FFE06A196D6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A96FC4-4542-A239-F190-74C91F18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297850-5702-21D8-24B4-91652226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CD49E-5945-FD43-AD1C-E7647B85A6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645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/>
          </a:p>
          <a:p>
            <a:pPr lvl="1"/>
            <a:r>
              <a:rPr lang="ru-RU"/>
              <a:t>Второй уровень</a:t>
            </a:r>
            <a:endParaRPr/>
          </a:p>
          <a:p>
            <a:pPr lvl="2"/>
            <a:r>
              <a:rPr lang="ru-RU"/>
              <a:t>Третий уровень</a:t>
            </a:r>
            <a:endParaRPr/>
          </a:p>
          <a:p>
            <a:pPr lvl="3"/>
            <a:r>
              <a:rPr lang="ru-RU"/>
              <a:t>Четвертый уровень</a:t>
            </a:r>
            <a:endParaRPr/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/>
          </a:p>
        </p:txBody>
      </p:sp>
      <p:sp>
        <p:nvSpPr>
          <p:cNvPr id="2" name="Дата 4">
            <a:extLst>
              <a:ext uri="{FF2B5EF4-FFF2-40B4-BE49-F238E27FC236}">
                <a16:creationId xmlns:a16="http://schemas.microsoft.com/office/drawing/2014/main" id="{8E4276A5-F2A0-4768-4BAD-43B82A36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20B5-C9D4-7248-9F3C-BE6C316962F4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E96B7BFB-2C6D-0740-F7F3-D3D2E78AB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FE5003-FF4B-0768-6CE7-9F64FFF6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83D8B-7647-6B47-A64E-82E21FA76E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087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/>
          </a:p>
        </p:txBody>
      </p:sp>
      <p:sp>
        <p:nvSpPr>
          <p:cNvPr id="2" name="Дата 4">
            <a:extLst>
              <a:ext uri="{FF2B5EF4-FFF2-40B4-BE49-F238E27FC236}">
                <a16:creationId xmlns:a16="http://schemas.microsoft.com/office/drawing/2014/main" id="{28569EAE-2387-058C-9EAC-ED8BE404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A38B9-D73F-3442-9319-2E154371651D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1848F42A-05DE-3119-D9B8-E0189130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5A986D-41BC-2059-B396-115FA144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9FA1E-4C0E-C04A-B0C2-368FDCBBB1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097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7E15E7B-EBD0-12A1-9CCB-1A69B1D9B6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D41CB43B-ACC0-9F9D-93EA-D10AA8FCB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Дата 3">
            <a:extLst>
              <a:ext uri="{FF2B5EF4-FFF2-40B4-BE49-F238E27FC236}">
                <a16:creationId xmlns:a16="http://schemas.microsoft.com/office/drawing/2014/main" id="{63EE154E-C2C6-8FEF-28A9-30F5DBCDC59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05871-D3C5-4D49-80D0-C59D6C0E6676}" type="datetimeFigureOut">
              <a:rPr lang="ru-RU" altLang="ru-RU"/>
              <a:pPr>
                <a:defRPr/>
              </a:pPr>
              <a:t>18.11.2024</a:t>
            </a:fld>
            <a:endParaRPr lang="ru-RU" altLang="ru-RU"/>
          </a:p>
        </p:txBody>
      </p:sp>
      <p:sp>
        <p:nvSpPr>
          <p:cNvPr id="1029" name="Нижний колонтитул 4">
            <a:extLst>
              <a:ext uri="{FF2B5EF4-FFF2-40B4-BE49-F238E27FC236}">
                <a16:creationId xmlns:a16="http://schemas.microsoft.com/office/drawing/2014/main" id="{32FB0819-E9F5-A7AD-AF6E-BB941FA9C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Номер слайда 5">
            <a:extLst>
              <a:ext uri="{FF2B5EF4-FFF2-40B4-BE49-F238E27FC236}">
                <a16:creationId xmlns:a16="http://schemas.microsoft.com/office/drawing/2014/main" id="{CCF972B2-A517-B536-1074-C0626EC70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9441756-EDB7-6A43-86E6-E61F461C6E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69.png"/><Relationship Id="rId9" Type="http://schemas.openxmlformats.org/officeDocument/2006/relationships/image" Target="../media/image7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2" Type="http://schemas.openxmlformats.org/officeDocument/2006/relationships/hyperlink" Target="https://lecast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>
            <a:extLst>
              <a:ext uri="{FF2B5EF4-FFF2-40B4-BE49-F238E27FC236}">
                <a16:creationId xmlns:a16="http://schemas.microsoft.com/office/drawing/2014/main" id="{B438B41D-5F0F-EA35-F227-A6D8C6047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/>
          <a:stretch>
            <a:fillRect/>
          </a:stretch>
        </p:blipFill>
        <p:spPr bwMode="auto">
          <a:xfrm>
            <a:off x="-25400" y="0"/>
            <a:ext cx="1221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одзаголовок 2">
            <a:extLst>
              <a:ext uri="{FF2B5EF4-FFF2-40B4-BE49-F238E27FC236}">
                <a16:creationId xmlns:a16="http://schemas.microsoft.com/office/drawing/2014/main" id="{EB0F88A0-1526-27B5-771C-2000A13B5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856" y="4803975"/>
            <a:ext cx="63500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руководитель - д.т.н., профессор С.Н. Григорьев</a:t>
            </a:r>
            <a:endParaRPr lang="ru-RU" altLang="ru-RU" sz="2400" dirty="0">
              <a:latin typeface="Bahnschrift Light SemiCondensed" panose="020B0502040204020203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000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4340" name="Подзаголовок 2">
            <a:extLst>
              <a:ext uri="{FF2B5EF4-FFF2-40B4-BE49-F238E27FC236}">
                <a16:creationId xmlns:a16="http://schemas.microsoft.com/office/drawing/2014/main" id="{D04E1728-4C7B-63ED-CFA6-1C2ED322B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856" y="1874466"/>
            <a:ext cx="634841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Направления научно-образовательной деятельности ведущей научной школы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733E16-AD5E-E4D0-451D-BAF29C0F0B24}"/>
              </a:ext>
            </a:extLst>
          </p:cNvPr>
          <p:cNvSpPr/>
          <p:nvPr/>
        </p:nvSpPr>
        <p:spPr>
          <a:xfrm>
            <a:off x="4151784" y="2780928"/>
            <a:ext cx="826397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kern="0" dirty="0">
                <a:ln w="3175">
                  <a:solidFill>
                    <a:srgbClr val="66FFFF"/>
                  </a:solidFill>
                  <a:prstDash val="solid"/>
                </a:ln>
                <a:solidFill>
                  <a:schemeClr val="bg1"/>
                </a:solidFill>
                <a:latin typeface="Bahnschrift SemiBold Condensed" panose="020B0502040204020203" pitchFamily="34" charset="0"/>
                <a:cs typeface="+mn-cs"/>
              </a:rPr>
              <a:t>"Высокоэффективные технологии обработки»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kern="0" dirty="0">
                <a:ln w="3175">
                  <a:solidFill>
                    <a:srgbClr val="66FFFF"/>
                  </a:solidFill>
                  <a:prstDash val="solid"/>
                </a:ln>
                <a:solidFill>
                  <a:schemeClr val="bg1"/>
                </a:solidFill>
                <a:latin typeface="Bahnschrift SemiBold Condensed" panose="020B0502040204020203" pitchFamily="34" charset="0"/>
                <a:cs typeface="+mn-cs"/>
              </a:rPr>
              <a:t>и Лаборатории искрового плазменного спекания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2">
            <a:extLst>
              <a:ext uri="{FF2B5EF4-FFF2-40B4-BE49-F238E27FC236}">
                <a16:creationId xmlns:a16="http://schemas.microsoft.com/office/drawing/2014/main" id="{292E1D66-E413-3458-3055-DE0B9E20A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712788"/>
            <a:ext cx="11680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101075"/>
                </a:solidFill>
                <a:latin typeface="Arial Black" panose="020B0604020202020204" pitchFamily="34" charset="0"/>
              </a:rPr>
              <a:t>ПРИМЕНЕНИЕ АДДИТИВНЫХ ТЕХНОЛОГИЙ ДЛЯ ИЗГОТОВЛЕНИЯ ШИРОКОГО СПЕКТРА СЛОЖНОПРОФИЛЬНЫХ ИЗДЕЛИЙ МАШИНОСТРОЕНИЯ И МЕДИЦИНЫ</a:t>
            </a:r>
            <a:endParaRPr lang="ru-RU" altLang="ru-RU" sz="1800"/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90083962-3039-E657-2CC6-27BAF9D2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94013" y="3259158"/>
            <a:ext cx="2617062" cy="1820565"/>
          </a:xfrm>
          <a:prstGeom prst="roundRect">
            <a:avLst>
              <a:gd name="adj" fmla="val 16667"/>
            </a:avLst>
          </a:prstGeom>
        </p:spPr>
      </p:pic>
      <p:sp>
        <p:nvSpPr>
          <p:cNvPr id="26628" name="Прямоугольник 1">
            <a:extLst>
              <a:ext uri="{FF2B5EF4-FFF2-40B4-BE49-F238E27FC236}">
                <a16:creationId xmlns:a16="http://schemas.microsoft.com/office/drawing/2014/main" id="{7890CF1E-FF64-B7B3-4D15-82504C52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5138738"/>
            <a:ext cx="184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373737"/>
                </a:solidFill>
                <a:latin typeface="Arial" panose="020B0604020202020204" pitchFamily="34" charset="0"/>
              </a:rPr>
              <a:t>Установка </a:t>
            </a:r>
            <a:r>
              <a:rPr lang="en-US" altLang="ru-RU" sz="1200" b="1">
                <a:solidFill>
                  <a:srgbClr val="373737"/>
                </a:solidFill>
                <a:latin typeface="Arial" panose="020B0604020202020204" pitchFamily="34" charset="0"/>
              </a:rPr>
              <a:t>A2 ARCAM</a:t>
            </a:r>
            <a:r>
              <a:rPr lang="ru-RU" altLang="ru-RU" sz="1200" b="1">
                <a:solidFill>
                  <a:srgbClr val="373737"/>
                </a:solidFill>
                <a:latin typeface="Arial" panose="020B0604020202020204" pitchFamily="34" charset="0"/>
              </a:rPr>
              <a:t> </a:t>
            </a:r>
            <a:endParaRPr lang="ru-RU" altLang="ru-RU" sz="180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373737"/>
                </a:solidFill>
                <a:latin typeface="Arial" panose="020B0604020202020204" pitchFamily="34" charset="0"/>
              </a:rPr>
              <a:t>(Швеция)</a:t>
            </a:r>
            <a:r>
              <a:rPr lang="en-US" altLang="ru-RU" sz="1200" b="1">
                <a:solidFill>
                  <a:srgbClr val="373737"/>
                </a:solidFill>
                <a:latin typeface="Arial" panose="020B0604020202020204" pitchFamily="34" charset="0"/>
              </a:rPr>
              <a:t> </a:t>
            </a:r>
            <a:endParaRPr lang="ru-RU" altLang="ru-RU" sz="1200" b="1">
              <a:latin typeface="Arial" panose="020B0604020202020204" pitchFamily="34" charset="0"/>
            </a:endParaRPr>
          </a:p>
        </p:txBody>
      </p:sp>
      <p:sp>
        <p:nvSpPr>
          <p:cNvPr id="26629" name="Прямоугольник 8">
            <a:extLst>
              <a:ext uri="{FF2B5EF4-FFF2-40B4-BE49-F238E27FC236}">
                <a16:creationId xmlns:a16="http://schemas.microsoft.com/office/drawing/2014/main" id="{40E85184-C89C-C8AB-C80F-85E20FDFC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3" y="2000250"/>
            <a:ext cx="51069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Использование технологии лазерного плавления (установки </a:t>
            </a:r>
            <a:r>
              <a:rPr lang="en-US" altLang="ru-RU" sz="1400">
                <a:latin typeface="Arial" panose="020B0604020202020204" pitchFamily="34" charset="0"/>
              </a:rPr>
              <a:t>A2 ARCAM </a:t>
            </a:r>
            <a:r>
              <a:rPr lang="ru-RU" altLang="ru-RU" sz="1400">
                <a:latin typeface="Arial" panose="020B0604020202020204" pitchFamily="34" charset="0"/>
              </a:rPr>
              <a:t>и </a:t>
            </a:r>
            <a:r>
              <a:rPr lang="en-US" altLang="ru-RU" sz="1400">
                <a:latin typeface="Arial" panose="020B0604020202020204" pitchFamily="34" charset="0"/>
              </a:rPr>
              <a:t>M280 EOS</a:t>
            </a:r>
            <a:r>
              <a:rPr lang="ru-RU" altLang="ru-RU" sz="1400">
                <a:latin typeface="Arial" panose="020B0604020202020204" pitchFamily="34" charset="0"/>
              </a:rPr>
              <a:t>) для получения объемных металлических сложнопрофильных изделий машиностроения</a:t>
            </a:r>
            <a:endParaRPr lang="ru-RU" altLang="ru-RU" sz="1800"/>
          </a:p>
        </p:txBody>
      </p:sp>
      <p:pic>
        <p:nvPicPr>
          <p:cNvPr id="8" name="Рисунок 17">
            <a:extLst>
              <a:ext uri="{FF2B5EF4-FFF2-40B4-BE49-F238E27FC236}">
                <a16:creationId xmlns:a16="http://schemas.microsoft.com/office/drawing/2014/main" id="{C35F0D71-2622-649D-2D19-6962BC75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58"/>
          <a:stretch/>
        </p:blipFill>
        <p:spPr bwMode="auto">
          <a:xfrm>
            <a:off x="3483720" y="4371034"/>
            <a:ext cx="2217108" cy="1273230"/>
          </a:xfrm>
          <a:prstGeom prst="roundRect">
            <a:avLst>
              <a:gd name="adj" fmla="val 16667"/>
            </a:avLst>
          </a:prstGeom>
        </p:spPr>
      </p:pic>
      <p:sp>
        <p:nvSpPr>
          <p:cNvPr id="9" name="Стрелка: штриховая вправо 23">
            <a:extLst>
              <a:ext uri="{FF2B5EF4-FFF2-40B4-BE49-F238E27FC236}">
                <a16:creationId xmlns:a16="http://schemas.microsoft.com/office/drawing/2014/main" id="{7ACF8C43-BD7C-0BCF-D51F-084331EC2EEF}"/>
              </a:ext>
            </a:extLst>
          </p:cNvPr>
          <p:cNvSpPr/>
          <p:nvPr/>
        </p:nvSpPr>
        <p:spPr bwMode="auto">
          <a:xfrm rot="20289131">
            <a:off x="2960688" y="3517900"/>
            <a:ext cx="488950" cy="377825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1E2A8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Стрелка: штриховая вправо 24">
            <a:extLst>
              <a:ext uri="{FF2B5EF4-FFF2-40B4-BE49-F238E27FC236}">
                <a16:creationId xmlns:a16="http://schemas.microsoft.com/office/drawing/2014/main" id="{8930AB87-0205-F5F3-39F6-90556169603D}"/>
              </a:ext>
            </a:extLst>
          </p:cNvPr>
          <p:cNvSpPr/>
          <p:nvPr/>
        </p:nvSpPr>
        <p:spPr bwMode="auto">
          <a:xfrm rot="880526">
            <a:off x="2960688" y="4505325"/>
            <a:ext cx="488950" cy="377825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1E2A8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Прямоугольник 20">
            <a:extLst>
              <a:ext uri="{FF2B5EF4-FFF2-40B4-BE49-F238E27FC236}">
                <a16:creationId xmlns:a16="http://schemas.microsoft.com/office/drawing/2014/main" id="{4D6F0887-4CC3-6B58-CA43-051B2C830C42}"/>
              </a:ext>
            </a:extLst>
          </p:cNvPr>
          <p:cNvSpPr/>
          <p:nvPr/>
        </p:nvSpPr>
        <p:spPr bwMode="auto">
          <a:xfrm>
            <a:off x="384175" y="5738813"/>
            <a:ext cx="5438775" cy="923925"/>
          </a:xfrm>
          <a:prstGeom prst="rect">
            <a:avLst/>
          </a:prstGeom>
          <a:solidFill>
            <a:srgbClr val="1E2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/>
          </a:p>
        </p:txBody>
      </p:sp>
      <p:sp>
        <p:nvSpPr>
          <p:cNvPr id="26634" name="Прямоугольник 13">
            <a:extLst>
              <a:ext uri="{FF2B5EF4-FFF2-40B4-BE49-F238E27FC236}">
                <a16:creationId xmlns:a16="http://schemas.microsoft.com/office/drawing/2014/main" id="{9E26D2E3-2EFB-D1EC-D8FB-2497D8BD2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832475"/>
            <a:ext cx="5064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chemeClr val="bg1"/>
                </a:solidFill>
                <a:latin typeface="Arial" panose="020B0604020202020204" pitchFamily="34" charset="0"/>
              </a:rPr>
              <a:t>Изготовление коронок, мостов, абатментов, основных и вспомогательных структур, подконструкций для имплантатов.</a:t>
            </a:r>
            <a:endParaRPr lang="ru-RU" altLang="ru-RU" sz="1800"/>
          </a:p>
        </p:txBody>
      </p:sp>
      <p:sp>
        <p:nvSpPr>
          <p:cNvPr id="13" name="Прямоугольник 26">
            <a:extLst>
              <a:ext uri="{FF2B5EF4-FFF2-40B4-BE49-F238E27FC236}">
                <a16:creationId xmlns:a16="http://schemas.microsoft.com/office/drawing/2014/main" id="{C812BE5A-3192-CB2F-4847-76CA54CBAFAA}"/>
              </a:ext>
            </a:extLst>
          </p:cNvPr>
          <p:cNvSpPr/>
          <p:nvPr/>
        </p:nvSpPr>
        <p:spPr bwMode="auto">
          <a:xfrm>
            <a:off x="6369050" y="5738813"/>
            <a:ext cx="5438775" cy="923925"/>
          </a:xfrm>
          <a:prstGeom prst="rect">
            <a:avLst/>
          </a:prstGeom>
          <a:solidFill>
            <a:srgbClr val="1E2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/>
          </a:p>
        </p:txBody>
      </p:sp>
      <p:sp>
        <p:nvSpPr>
          <p:cNvPr id="26636" name="Прямоугольник 16">
            <a:extLst>
              <a:ext uri="{FF2B5EF4-FFF2-40B4-BE49-F238E27FC236}">
                <a16:creationId xmlns:a16="http://schemas.microsoft.com/office/drawing/2014/main" id="{D26BB9D9-EDE0-B805-195F-76013D7F5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8" y="5873750"/>
            <a:ext cx="4981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chemeClr val="bg1"/>
                </a:solidFill>
                <a:latin typeface="Arial" panose="020B0604020202020204" pitchFamily="34" charset="0"/>
              </a:rPr>
              <a:t>Печать макетов, моделей и прототипов из пластиков</a:t>
            </a:r>
            <a:br>
              <a:rPr lang="ru-RU" altLang="ru-RU" sz="15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altLang="ru-RU" sz="1500">
                <a:solidFill>
                  <a:schemeClr val="bg1"/>
                </a:solidFill>
                <a:latin typeface="Arial" panose="020B0604020202020204" pitchFamily="34" charset="0"/>
              </a:rPr>
              <a:t>3D-печать протезов и имплантатов из металла</a:t>
            </a:r>
            <a:endParaRPr lang="ru-RU" altLang="ru-RU" sz="1800"/>
          </a:p>
        </p:txBody>
      </p:sp>
      <p:sp>
        <p:nvSpPr>
          <p:cNvPr id="26637" name="Прямоугольник 28">
            <a:extLst>
              <a:ext uri="{FF2B5EF4-FFF2-40B4-BE49-F238E27FC236}">
                <a16:creationId xmlns:a16="http://schemas.microsoft.com/office/drawing/2014/main" id="{7A0320CF-8FC3-C323-AB86-DCAF88D82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1475" y="2001838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Применение технологии 3</a:t>
            </a:r>
            <a:r>
              <a:rPr lang="en-US" altLang="ru-RU" sz="1400">
                <a:latin typeface="Arial" panose="020B0604020202020204" pitchFamily="34" charset="0"/>
              </a:rPr>
              <a:t>d </a:t>
            </a:r>
            <a:r>
              <a:rPr lang="ru-RU" altLang="ru-RU" sz="1400">
                <a:latin typeface="Arial" panose="020B0604020202020204" pitchFamily="34" charset="0"/>
              </a:rPr>
              <a:t>печати для получения объемных пластиковых макетов, моделей и прототипов.</a:t>
            </a:r>
            <a:endParaRPr lang="ru-RU" altLang="ru-RU" sz="1800"/>
          </a:p>
        </p:txBody>
      </p:sp>
      <p:pic>
        <p:nvPicPr>
          <p:cNvPr id="26638" name="Рисунок 2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F8A1C5-3160-4E39-0F9E-A8271D0B4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049463"/>
            <a:ext cx="6619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Рисунок 3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28778550-87B3-68CA-6A45-79932ACEB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2028825"/>
            <a:ext cx="6619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Прямоугольник 21">
            <a:extLst>
              <a:ext uri="{FF2B5EF4-FFF2-40B4-BE49-F238E27FC236}">
                <a16:creationId xmlns:a16="http://schemas.microsoft.com/office/drawing/2014/main" id="{85943DD8-4D29-2038-0C91-7801C5CF2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5224463"/>
            <a:ext cx="1236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rgbClr val="000000"/>
                </a:solidFill>
                <a:latin typeface="Arial" panose="020B0604020202020204" pitchFamily="34" charset="0"/>
              </a:rPr>
              <a:t>FDM PRINTER</a:t>
            </a:r>
          </a:p>
        </p:txBody>
      </p:sp>
      <p:sp>
        <p:nvSpPr>
          <p:cNvPr id="26641" name="Прямоугольник 22">
            <a:extLst>
              <a:ext uri="{FF2B5EF4-FFF2-40B4-BE49-F238E27FC236}">
                <a16:creationId xmlns:a16="http://schemas.microsoft.com/office/drawing/2014/main" id="{C27B3A55-13AC-6E2D-FDFA-EF1565BED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1416050"/>
            <a:ext cx="11555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На базе технологического оборудования лаборатории инновационных аддитивных технологий (</a:t>
            </a:r>
            <a:r>
              <a:rPr lang="en-US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https://www.liat-stankin.com/</a:t>
            </a: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) МГТУ «СТАНКИН» возможно решение следующих задач:</a:t>
            </a:r>
            <a:endParaRPr lang="ru-RU" altLang="ru-RU" sz="1400" b="1">
              <a:latin typeface="Arial" panose="020B0604020202020204" pitchFamily="34" charset="0"/>
            </a:endParaRPr>
          </a:p>
        </p:txBody>
      </p:sp>
      <p:pic>
        <p:nvPicPr>
          <p:cNvPr id="26642" name="Рисунок 36">
            <a:extLst>
              <a:ext uri="{FF2B5EF4-FFF2-40B4-BE49-F238E27FC236}">
                <a16:creationId xmlns:a16="http://schemas.microsoft.com/office/drawing/2014/main" id="{5E8586C9-0075-8A23-88A7-811084FD6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4" descr="3D-принтер Arcam A2 от производителя Arcam AB — отзывы владельцев  3D-принтера, описание, характеристики, фото, распечатанные модели на  3D-принтере Arcam A2">
            <a:extLst>
              <a:ext uri="{FF2B5EF4-FFF2-40B4-BE49-F238E27FC236}">
                <a16:creationId xmlns:a16="http://schemas.microsoft.com/office/drawing/2014/main" id="{82B21D24-9A39-91FB-B648-473EA3FA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10382" r="11263" b="6268"/>
          <a:stretch>
            <a:fillRect/>
          </a:stretch>
        </p:blipFill>
        <p:spPr bwMode="auto">
          <a:xfrm>
            <a:off x="792163" y="3014663"/>
            <a:ext cx="18208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8" descr="3D-принтер Arcam A2 от производителя Arcam AB — отзывы владельцев  3D-принтера, описание, характеристики, фото, распечатанные модели на  3D-принтере Arcam A2">
            <a:extLst>
              <a:ext uri="{FF2B5EF4-FFF2-40B4-BE49-F238E27FC236}">
                <a16:creationId xmlns:a16="http://schemas.microsoft.com/office/drawing/2014/main" id="{1AEA7B14-38B5-A683-EE70-97E49028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4762" r="9361" b="4921"/>
          <a:stretch>
            <a:fillRect/>
          </a:stretch>
        </p:blipFill>
        <p:spPr bwMode="auto">
          <a:xfrm>
            <a:off x="3824288" y="2897188"/>
            <a:ext cx="13414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10" descr="3D принтер Sinterit LISA купить по лучшей цене в Украине!">
            <a:extLst>
              <a:ext uri="{FF2B5EF4-FFF2-40B4-BE49-F238E27FC236}">
                <a16:creationId xmlns:a16="http://schemas.microsoft.com/office/drawing/2014/main" id="{AAA5403D-C57C-A5BF-1048-52B5406A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2763838"/>
            <a:ext cx="42545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2">
            <a:extLst>
              <a:ext uri="{FF2B5EF4-FFF2-40B4-BE49-F238E27FC236}">
                <a16:creationId xmlns:a16="http://schemas.microsoft.com/office/drawing/2014/main" id="{B0B50781-D0B0-495D-F3AD-F2280B8A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692150"/>
            <a:ext cx="115649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101075"/>
                </a:solidFill>
                <a:latin typeface="Arial Black" panose="020B0604020202020204" pitchFamily="34" charset="0"/>
              </a:rPr>
              <a:t>РАЗРАБОТКА ТЕХНОЛОГИЙ МНОГОКООРДИНАТНОЙ МЕХАНИЧЕСКОЙ И ЭЛЕКТРОФИЗИЧЕСКОЙ ОБРАБОТКИ ИЗДЕЛИЙ МАШИНОСТРОЕНИЯ</a:t>
            </a:r>
            <a:endParaRPr lang="ru-RU" altLang="ru-RU" sz="1800"/>
          </a:p>
        </p:txBody>
      </p:sp>
      <p:sp>
        <p:nvSpPr>
          <p:cNvPr id="27651" name="Прямоугольник 1">
            <a:extLst>
              <a:ext uri="{FF2B5EF4-FFF2-40B4-BE49-F238E27FC236}">
                <a16:creationId xmlns:a16="http://schemas.microsoft.com/office/drawing/2014/main" id="{DCA3D40C-E03C-0436-84EB-359CE169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5334000"/>
            <a:ext cx="393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Пятикоординатный фрезерный станок </a:t>
            </a:r>
            <a:r>
              <a:rPr lang="en-US" altLang="ru-RU" sz="1200">
                <a:latin typeface="Arial" panose="020B0604020202020204" pitchFamily="34" charset="0"/>
              </a:rPr>
              <a:t>HSM 200U</a:t>
            </a:r>
            <a:r>
              <a:rPr lang="ru-RU" altLang="ru-RU" sz="1200">
                <a:latin typeface="Arial" panose="020B0604020202020204" pitchFamily="34" charset="0"/>
              </a:rPr>
              <a:t> для производства инструментов и пресс-форм, высокоточных деталей, таких, как: сложные детали, используемые в часовой промышленности, протезы и имплантанты, пневмогидроструйная техника, отражатели и др.</a:t>
            </a:r>
            <a:endParaRPr lang="ru-RU" altLang="ru-RU" sz="180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916D4A70-ADFC-914B-7026-7AD53271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3"/>
          <a:stretch>
            <a:fillRect/>
          </a:stretch>
        </p:blipFill>
        <p:spPr bwMode="auto">
          <a:xfrm>
            <a:off x="4084638" y="2865438"/>
            <a:ext cx="3414712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F420F8D8-3F39-C59B-FA52-97C0000B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102"/>
          <a:stretch/>
        </p:blipFill>
        <p:spPr bwMode="auto">
          <a:xfrm>
            <a:off x="9502297" y="2392919"/>
            <a:ext cx="1760151" cy="1327656"/>
          </a:xfrm>
          <a:prstGeom prst="roundRect">
            <a:avLst>
              <a:gd name="adj" fmla="val 16667"/>
            </a:avLst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11ACF7-CFE6-8182-A5E2-0AA8EF2D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5637" t="5416" r="4956" b="18161"/>
          <a:stretch/>
        </p:blipFill>
        <p:spPr bwMode="auto">
          <a:xfrm>
            <a:off x="9494511" y="4541292"/>
            <a:ext cx="1767937" cy="1298800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A96348-A680-9BF6-EC47-CBD05A29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76648" y="2640926"/>
            <a:ext cx="1760152" cy="1320114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27656" name="Прямоугольник 4">
            <a:extLst>
              <a:ext uri="{FF2B5EF4-FFF2-40B4-BE49-F238E27FC236}">
                <a16:creationId xmlns:a16="http://schemas.microsoft.com/office/drawing/2014/main" id="{B5A96C94-EF09-DB7D-0E54-3000E6DE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5873750"/>
            <a:ext cx="263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ru-RU" sz="1200" b="1">
                <a:latin typeface="Arial" panose="020B0604020202020204" pitchFamily="34" charset="0"/>
              </a:rPr>
              <a:t>HSM 200U LPGF Agie Charmilles </a:t>
            </a:r>
            <a:endParaRPr lang="ru-RU" altLang="ru-RU" sz="1200" b="1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(</a:t>
            </a:r>
            <a:r>
              <a:rPr lang="fr-FR" altLang="ru-RU" sz="1200" b="1">
                <a:latin typeface="Arial" panose="020B0604020202020204" pitchFamily="34" charset="0"/>
              </a:rPr>
              <a:t>Швейцария</a:t>
            </a:r>
            <a:r>
              <a:rPr lang="ru-RU" altLang="ru-RU" sz="1200" b="1">
                <a:latin typeface="Arial" panose="020B0604020202020204" pitchFamily="34" charset="0"/>
              </a:rPr>
              <a:t>)</a:t>
            </a:r>
            <a:endParaRPr lang="ru-RU" altLang="ru-RU" sz="1800"/>
          </a:p>
        </p:txBody>
      </p:sp>
      <p:sp>
        <p:nvSpPr>
          <p:cNvPr id="27657" name="Прямоугольник 10">
            <a:extLst>
              <a:ext uri="{FF2B5EF4-FFF2-40B4-BE49-F238E27FC236}">
                <a16:creationId xmlns:a16="http://schemas.microsoft.com/office/drawing/2014/main" id="{5DA85BCD-D191-802D-48B8-14859E646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1409700"/>
            <a:ext cx="116649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" panose="020B0604020202020204" pitchFamily="34" charset="0"/>
              </a:rPr>
              <a:t>На базе технологического оборудования лаборатории технологий микрообработки МГТУ «СТАНКИН» возможно организация высокоточной многокоординатной фрезерной обработки для получения зубных имплантатов, коронок и других стоматологических конструкций</a:t>
            </a:r>
            <a:endParaRPr lang="ru-RU" altLang="ru-RU" sz="1400" b="1">
              <a:latin typeface="Arial" panose="020B0604020202020204" pitchFamily="34" charset="0"/>
            </a:endParaRPr>
          </a:p>
        </p:txBody>
      </p:sp>
      <p:sp>
        <p:nvSpPr>
          <p:cNvPr id="27658" name="TextBox 5">
            <a:extLst>
              <a:ext uri="{FF2B5EF4-FFF2-40B4-BE49-F238E27FC236}">
                <a16:creationId xmlns:a16="http://schemas.microsoft.com/office/drawing/2014/main" id="{D6EF54CD-E3D3-64F3-193C-D40A96DB5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3708400"/>
            <a:ext cx="24749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0077F"/>
                </a:solidFill>
                <a:latin typeface="Arial" panose="020B0604020202020204" pitchFamily="34" charset="0"/>
              </a:rPr>
              <a:t>Многокоординатная обработка  керамических заготовок</a:t>
            </a:r>
            <a:endParaRPr lang="ru-RU" altLang="ru-RU" sz="1800"/>
          </a:p>
        </p:txBody>
      </p:sp>
      <p:sp>
        <p:nvSpPr>
          <p:cNvPr id="27659" name="TextBox 12">
            <a:extLst>
              <a:ext uri="{FF2B5EF4-FFF2-40B4-BE49-F238E27FC236}">
                <a16:creationId xmlns:a16="http://schemas.microsoft.com/office/drawing/2014/main" id="{28C1BA4A-5161-8923-D35A-73D897FA7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650" y="5934075"/>
            <a:ext cx="2632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E2A81"/>
                </a:solidFill>
                <a:latin typeface="Arial" panose="020B0604020202020204" pitchFamily="34" charset="0"/>
              </a:rPr>
              <a:t>Многокоординатная обработка  металлических заготовок</a:t>
            </a:r>
            <a:endParaRPr lang="ru-RU" altLang="ru-RU" sz="1800"/>
          </a:p>
        </p:txBody>
      </p:sp>
      <p:sp>
        <p:nvSpPr>
          <p:cNvPr id="27660" name="TextBox 13">
            <a:extLst>
              <a:ext uri="{FF2B5EF4-FFF2-40B4-BE49-F238E27FC236}">
                <a16:creationId xmlns:a16="http://schemas.microsoft.com/office/drawing/2014/main" id="{58AF8CE9-0D13-4206-C86A-698A17A2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3983038"/>
            <a:ext cx="21431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01075"/>
                </a:solidFill>
                <a:latin typeface="Arial" panose="020B0604020202020204" pitchFamily="34" charset="0"/>
              </a:rPr>
              <a:t>Многокоординатная обработка металлических зубных имплантатов</a:t>
            </a:r>
            <a:endParaRPr lang="ru-RU" altLang="ru-RU" sz="1800"/>
          </a:p>
        </p:txBody>
      </p:sp>
      <p:sp>
        <p:nvSpPr>
          <p:cNvPr id="15" name="Стрелка: штриховая вправо 14">
            <a:extLst>
              <a:ext uri="{FF2B5EF4-FFF2-40B4-BE49-F238E27FC236}">
                <a16:creationId xmlns:a16="http://schemas.microsoft.com/office/drawing/2014/main" id="{40DA39CB-23E3-59B0-5823-6FCDF3F540A3}"/>
              </a:ext>
            </a:extLst>
          </p:cNvPr>
          <p:cNvSpPr/>
          <p:nvPr/>
        </p:nvSpPr>
        <p:spPr bwMode="auto">
          <a:xfrm rot="20289131">
            <a:off x="7848600" y="2976563"/>
            <a:ext cx="720725" cy="620712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1E2A8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CA89E8FC-E90A-2A91-EAF8-617F16D4DBC1}"/>
              </a:ext>
            </a:extLst>
          </p:cNvPr>
          <p:cNvSpPr/>
          <p:nvPr/>
        </p:nvSpPr>
        <p:spPr bwMode="auto">
          <a:xfrm rot="10800000">
            <a:off x="3162300" y="3541713"/>
            <a:ext cx="720725" cy="619125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1E2A8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Стрелка: штриховая вправо 16">
            <a:extLst>
              <a:ext uri="{FF2B5EF4-FFF2-40B4-BE49-F238E27FC236}">
                <a16:creationId xmlns:a16="http://schemas.microsoft.com/office/drawing/2014/main" id="{E48F10DC-55E7-CDB6-C008-AC779833ABA6}"/>
              </a:ext>
            </a:extLst>
          </p:cNvPr>
          <p:cNvSpPr/>
          <p:nvPr/>
        </p:nvSpPr>
        <p:spPr bwMode="auto">
          <a:xfrm rot="1586798">
            <a:off x="7848600" y="4668838"/>
            <a:ext cx="720725" cy="620712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1E2A8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7664" name="Рисунок 17">
            <a:extLst>
              <a:ext uri="{FF2B5EF4-FFF2-40B4-BE49-F238E27FC236}">
                <a16:creationId xmlns:a16="http://schemas.microsoft.com/office/drawing/2014/main" id="{354F472F-0734-9286-F751-8D86AD33F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0">
            <a:extLst>
              <a:ext uri="{FF2B5EF4-FFF2-40B4-BE49-F238E27FC236}">
                <a16:creationId xmlns:a16="http://schemas.microsoft.com/office/drawing/2014/main" id="{98B0A26E-9BC0-FA1B-47D3-0E64F607ADF6}"/>
              </a:ext>
            </a:extLst>
          </p:cNvPr>
          <p:cNvSpPr/>
          <p:nvPr/>
        </p:nvSpPr>
        <p:spPr bwMode="auto">
          <a:xfrm>
            <a:off x="1209675" y="3725863"/>
            <a:ext cx="6291263" cy="86995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44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Arial" panose="020B0604020202020204" pitchFamily="34" charset="0"/>
              </a:rPr>
              <a:t>Исследования микроструктуры и анализ структур материалов с количественной оценкой размеров и формы зерна, неметаллических включений, пористости, фазового состава двухфазных материалов.</a:t>
            </a:r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5" name="Прямоугольник: скругленные углы 18">
            <a:extLst>
              <a:ext uri="{FF2B5EF4-FFF2-40B4-BE49-F238E27FC236}">
                <a16:creationId xmlns:a16="http://schemas.microsoft.com/office/drawing/2014/main" id="{19087885-21EA-8E1F-1E02-8A2A007F5987}"/>
              </a:ext>
            </a:extLst>
          </p:cNvPr>
          <p:cNvSpPr/>
          <p:nvPr/>
        </p:nvSpPr>
        <p:spPr bwMode="auto">
          <a:xfrm>
            <a:off x="1209675" y="2782888"/>
            <a:ext cx="6291263" cy="869950"/>
          </a:xfrm>
          <a:prstGeom prst="roundRect">
            <a:avLst>
              <a:gd name="adj" fmla="val 16667"/>
            </a:avLst>
          </a:prstGeom>
          <a:solidFill>
            <a:srgbClr val="100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08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Arial" panose="020B0604020202020204" pitchFamily="34" charset="0"/>
              </a:rPr>
              <a:t>Испытания на усталостную прочность при различных схемах нагружения, на ударный изгиб и склонность к механическому старению при нормальной и пониженной температурах. Измерения твердости по Бринеллю, Виккерсу, Роквеллу, Оливеру-Фарру.</a:t>
            </a: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28676" name="Прямоугольник 2">
            <a:extLst>
              <a:ext uri="{FF2B5EF4-FFF2-40B4-BE49-F238E27FC236}">
                <a16:creationId xmlns:a16="http://schemas.microsoft.com/office/drawing/2014/main" id="{9F4E0322-F22A-929B-9553-1B04502A2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595313"/>
            <a:ext cx="11493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0077F"/>
                </a:solidFill>
                <a:latin typeface="Arial Black" panose="020B0604020202020204" pitchFamily="34" charset="0"/>
              </a:rPr>
              <a:t>ИССЛЕДОВАНИЕ ХИМИЧЕСКОГО СОСТАВА И ФИЗИКО-МЕХАНИЧЕСКИХ СВОЙСТВ МАТЕРАИЛОВ</a:t>
            </a:r>
            <a:endParaRPr lang="ru-RU" altLang="ru-RU" sz="1800"/>
          </a:p>
        </p:txBody>
      </p:sp>
      <p:pic>
        <p:nvPicPr>
          <p:cNvPr id="28677" name="Picture 4">
            <a:extLst>
              <a:ext uri="{FF2B5EF4-FFF2-40B4-BE49-F238E27FC236}">
                <a16:creationId xmlns:a16="http://schemas.microsoft.com/office/drawing/2014/main" id="{6A6F4121-35BD-E220-A4DD-02630D29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5" t="5667" r="13535" b="6256"/>
          <a:stretch>
            <a:fillRect/>
          </a:stretch>
        </p:blipFill>
        <p:spPr bwMode="auto">
          <a:xfrm>
            <a:off x="7780338" y="2797175"/>
            <a:ext cx="15017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Прямоугольник 6">
            <a:extLst>
              <a:ext uri="{FF2B5EF4-FFF2-40B4-BE49-F238E27FC236}">
                <a16:creationId xmlns:a16="http://schemas.microsoft.com/office/drawing/2014/main" id="{61D805AC-9901-823E-3765-394909F23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938" y="6042025"/>
            <a:ext cx="2743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INSTRON Electropuls E10000</a:t>
            </a:r>
            <a:endParaRPr lang="ru-RU" altLang="ru-RU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0B6EE-6F4E-814C-B90F-8BB8EE8C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22426" y="3704920"/>
            <a:ext cx="1287393" cy="883601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10" name="Прямоугольник: скругленные углы 19">
            <a:extLst>
              <a:ext uri="{FF2B5EF4-FFF2-40B4-BE49-F238E27FC236}">
                <a16:creationId xmlns:a16="http://schemas.microsoft.com/office/drawing/2014/main" id="{81BB3842-CD76-D46E-CA37-14B777363432}"/>
              </a:ext>
            </a:extLst>
          </p:cNvPr>
          <p:cNvSpPr/>
          <p:nvPr/>
        </p:nvSpPr>
        <p:spPr bwMode="auto">
          <a:xfrm>
            <a:off x="1209675" y="1822450"/>
            <a:ext cx="6291263" cy="86995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44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Arial" panose="020B0604020202020204" pitchFamily="34" charset="0"/>
              </a:rPr>
              <a:t>Механические статические и динамические испытания на растяжение сжатие и изгиб при нормальной, пониженной и повышенной температурах. </a:t>
            </a:r>
            <a:endParaRPr lang="ru-RU" altLang="ru-RU" sz="1200">
              <a:solidFill>
                <a:schemeClr val="bg1"/>
              </a:solidFill>
            </a:endParaRPr>
          </a:p>
        </p:txBody>
      </p:sp>
      <p:sp>
        <p:nvSpPr>
          <p:cNvPr id="28681" name="Прямоугольник 13">
            <a:extLst>
              <a:ext uri="{FF2B5EF4-FFF2-40B4-BE49-F238E27FC236}">
                <a16:creationId xmlns:a16="http://schemas.microsoft.com/office/drawing/2014/main" id="{DBA5D67E-953C-3AF5-89A4-DF143A079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1195388"/>
            <a:ext cx="11579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Лаборатория исследования свойств материалов</a:t>
            </a:r>
            <a:r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</a:rPr>
              <a:t> МГТУ СТАНКИН оснащена уникальным набором современного лабораторного и аналитического оборудования, позволяющего проводить испытания различного уровня сложности </a:t>
            </a:r>
            <a:endParaRPr lang="ru-RU" altLang="ru-RU" sz="1800"/>
          </a:p>
        </p:txBody>
      </p:sp>
      <p:pic>
        <p:nvPicPr>
          <p:cNvPr id="28682" name="Рисунок 25">
            <a:extLst>
              <a:ext uri="{FF2B5EF4-FFF2-40B4-BE49-F238E27FC236}">
                <a16:creationId xmlns:a16="http://schemas.microsoft.com/office/drawing/2014/main" id="{9136D8B5-C596-E3B5-98C7-C594D199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13" y="2752725"/>
            <a:ext cx="11445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Рисунок 26">
            <a:extLst>
              <a:ext uri="{FF2B5EF4-FFF2-40B4-BE49-F238E27FC236}">
                <a16:creationId xmlns:a16="http://schemas.microsoft.com/office/drawing/2014/main" id="{DE68F3DD-0CB2-C640-4AC7-3BC4E5EA6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Прямоугольник 14">
            <a:extLst>
              <a:ext uri="{FF2B5EF4-FFF2-40B4-BE49-F238E27FC236}">
                <a16:creationId xmlns:a16="http://schemas.microsoft.com/office/drawing/2014/main" id="{397AC962-20C5-3F25-7079-F5D3E76C6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963" y="4081463"/>
            <a:ext cx="2498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panose="020B0604020202020204" pitchFamily="34" charset="0"/>
              </a:rPr>
              <a:t>Технические характеристики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- усилие до ±10 kН; 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- момент до ±100 Нм;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- циклические воздействия с произвольной формой волны с частотой до 100 Гц;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скорость от 0,05 до 200 мм/мин;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- термокамера: -70 до +250ºС.</a:t>
            </a:r>
          </a:p>
        </p:txBody>
      </p:sp>
      <p:sp>
        <p:nvSpPr>
          <p:cNvPr id="15" name="Прямоугольник: скругленные углы 29">
            <a:extLst>
              <a:ext uri="{FF2B5EF4-FFF2-40B4-BE49-F238E27FC236}">
                <a16:creationId xmlns:a16="http://schemas.microsoft.com/office/drawing/2014/main" id="{EE2D8969-86C0-2FE7-5188-0A60C2C9280D}"/>
              </a:ext>
            </a:extLst>
          </p:cNvPr>
          <p:cNvSpPr/>
          <p:nvPr/>
        </p:nvSpPr>
        <p:spPr bwMode="auto">
          <a:xfrm>
            <a:off x="1209675" y="4662488"/>
            <a:ext cx="6291263" cy="869950"/>
          </a:xfrm>
          <a:prstGeom prst="roundRect">
            <a:avLst>
              <a:gd name="adj" fmla="val 16667"/>
            </a:avLst>
          </a:prstGeom>
          <a:solidFill>
            <a:srgbClr val="100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08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Arial" panose="020B0604020202020204" pitchFamily="34" charset="0"/>
              </a:rPr>
              <a:t>Рентгеноструктурный анализ с возможностью качественного и количественного изучения фазового состава материалов при температурах до 1600 °С, анализ текстур и остаточных напряжений поверхности, определения ориентировки осей.</a:t>
            </a:r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16" name="Прямоугольник: скругленные углы 30">
            <a:extLst>
              <a:ext uri="{FF2B5EF4-FFF2-40B4-BE49-F238E27FC236}">
                <a16:creationId xmlns:a16="http://schemas.microsoft.com/office/drawing/2014/main" id="{4CD99C10-F48F-0B44-51C1-96F66F40872A}"/>
              </a:ext>
            </a:extLst>
          </p:cNvPr>
          <p:cNvSpPr/>
          <p:nvPr/>
        </p:nvSpPr>
        <p:spPr bwMode="auto">
          <a:xfrm>
            <a:off x="1209675" y="5607050"/>
            <a:ext cx="6291263" cy="86995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08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FFFFFF"/>
                </a:solidFill>
                <a:latin typeface="Arial" panose="020B0604020202020204" pitchFamily="34" charset="0"/>
              </a:rPr>
              <a:t>Рентгеновская фотоэлектронная спектроскопия с возможностью изучения химического и элементного состава поверхности образца, картирования и профилирования химических элементов на глубину от десятых долей нанометра до нескольких микрон.</a:t>
            </a:r>
            <a:endParaRPr lang="ru-RU" altLang="ru-RU" sz="1800">
              <a:solidFill>
                <a:srgbClr val="FFFFFF"/>
              </a:solidFill>
            </a:endParaRPr>
          </a:p>
        </p:txBody>
      </p:sp>
      <p:pic>
        <p:nvPicPr>
          <p:cNvPr id="17" name="Рисунок 24">
            <a:extLst>
              <a:ext uri="{FF2B5EF4-FFF2-40B4-BE49-F238E27FC236}">
                <a16:creationId xmlns:a16="http://schemas.microsoft.com/office/drawing/2014/main" id="{28C05940-D1F2-DAD3-85FA-A7DFCDFAE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1566" y="4644364"/>
            <a:ext cx="1288253" cy="900488"/>
          </a:xfrm>
          <a:prstGeom prst="roundRect">
            <a:avLst>
              <a:gd name="adj" fmla="val 16667"/>
            </a:avLst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CBEC4E76-C85D-8491-8C75-A6FBA0EF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21567" y="5576980"/>
            <a:ext cx="1288253" cy="928780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4B447133-A93C-6793-8976-EFE5F27AE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1141" t="7804" b="11840"/>
          <a:stretch/>
        </p:blipFill>
        <p:spPr bwMode="auto">
          <a:xfrm>
            <a:off x="339721" y="1778902"/>
            <a:ext cx="1326625" cy="942042"/>
          </a:xfrm>
          <a:prstGeom prst="roundRect">
            <a:avLst>
              <a:gd name="adj" fmla="val 16667"/>
            </a:avLst>
          </a:prstGeom>
          <a:noFill/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A910DEA4-9AD1-0B44-8D3A-B9B344617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9247" r="6545" b="22042"/>
          <a:stretch/>
        </p:blipFill>
        <p:spPr bwMode="auto">
          <a:xfrm>
            <a:off x="321566" y="2767262"/>
            <a:ext cx="1287393" cy="893427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28691" name="Прямоугольник 27">
            <a:extLst>
              <a:ext uri="{FF2B5EF4-FFF2-40B4-BE49-F238E27FC236}">
                <a16:creationId xmlns:a16="http://schemas.microsoft.com/office/drawing/2014/main" id="{AF716CC4-04C0-5813-8159-941261267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1836738"/>
            <a:ext cx="3744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01075"/>
                </a:solidFill>
                <a:latin typeface="Arial" panose="020B0604020202020204" pitchFamily="34" charset="0"/>
              </a:rPr>
              <a:t>Проведение испытаний на многоцикловую усталость на установке INSTRON Electropuls E10000 (Великобритания)</a:t>
            </a:r>
            <a:endParaRPr lang="ru-RU" altLang="ru-RU" sz="1000" b="1">
              <a:solidFill>
                <a:srgbClr val="101075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01075"/>
                </a:solidFill>
                <a:latin typeface="Arial" panose="020B0604020202020204" pitchFamily="34" charset="0"/>
              </a:rPr>
              <a:t> </a:t>
            </a:r>
            <a:endParaRPr lang="ru-RU" altLang="ru-RU" sz="180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30">
            <a:extLst>
              <a:ext uri="{FF2B5EF4-FFF2-40B4-BE49-F238E27FC236}">
                <a16:creationId xmlns:a16="http://schemas.microsoft.com/office/drawing/2014/main" id="{7D1AD461-7E22-ED22-C858-8C8523892D79}"/>
              </a:ext>
            </a:extLst>
          </p:cNvPr>
          <p:cNvGrpSpPr>
            <a:grpSpLocks/>
          </p:cNvGrpSpPr>
          <p:nvPr/>
        </p:nvGrpSpPr>
        <p:grpSpPr bwMode="auto">
          <a:xfrm>
            <a:off x="0" y="161925"/>
            <a:ext cx="12192000" cy="6643688"/>
            <a:chOff x="0" y="162159"/>
            <a:chExt cx="12192000" cy="6642943"/>
          </a:xfrm>
        </p:grpSpPr>
        <p:sp>
          <p:nvSpPr>
            <p:cNvPr id="29699" name="Прямоугольник 2">
              <a:extLst>
                <a:ext uri="{FF2B5EF4-FFF2-40B4-BE49-F238E27FC236}">
                  <a16:creationId xmlns:a16="http://schemas.microsoft.com/office/drawing/2014/main" id="{658DCEA5-020F-78AC-6AC5-3780481D4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63" y="659047"/>
              <a:ext cx="114935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latin typeface="Arial Black" panose="020B0604020202020204" pitchFamily="34" charset="0"/>
                </a:rPr>
                <a:t>Разработка систем мониторинга и диагностики состояния процессов формообразования инструментальных и конструкционных материалов на основе керамик   </a:t>
              </a:r>
            </a:p>
          </p:txBody>
        </p:sp>
        <p:pic>
          <p:nvPicPr>
            <p:cNvPr id="29700" name="Рисунок 26">
              <a:extLst>
                <a:ext uri="{FF2B5EF4-FFF2-40B4-BE49-F238E27FC236}">
                  <a16:creationId xmlns:a16="http://schemas.microsoft.com/office/drawing/2014/main" id="{E4C9CA37-4AB9-BD9D-AE9E-927E2F0F1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2159"/>
              <a:ext cx="12192000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Рисунок 2">
              <a:extLst>
                <a:ext uri="{FF2B5EF4-FFF2-40B4-BE49-F238E27FC236}">
                  <a16:creationId xmlns:a16="http://schemas.microsoft.com/office/drawing/2014/main" id="{BC751993-567E-CC40-680B-569E0741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t="3539" r="5009" b="3889"/>
            <a:stretch>
              <a:fillRect/>
            </a:stretch>
          </p:blipFill>
          <p:spPr bwMode="auto">
            <a:xfrm>
              <a:off x="263352" y="2628637"/>
              <a:ext cx="3168352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Рисунок 22">
              <a:extLst>
                <a:ext uri="{FF2B5EF4-FFF2-40B4-BE49-F238E27FC236}">
                  <a16:creationId xmlns:a16="http://schemas.microsoft.com/office/drawing/2014/main" id="{087653FB-8014-A006-BA52-9258E19E6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5" r="9753"/>
            <a:stretch>
              <a:fillRect/>
            </a:stretch>
          </p:blipFill>
          <p:spPr bwMode="auto">
            <a:xfrm>
              <a:off x="767409" y="4249884"/>
              <a:ext cx="2952328" cy="171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Рисунок 1">
              <a:extLst>
                <a:ext uri="{FF2B5EF4-FFF2-40B4-BE49-F238E27FC236}">
                  <a16:creationId xmlns:a16="http://schemas.microsoft.com/office/drawing/2014/main" id="{11F50B1E-1A75-D4DC-8528-A17B2316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4764" r="610" b="4733"/>
            <a:stretch>
              <a:fillRect/>
            </a:stretch>
          </p:blipFill>
          <p:spPr bwMode="auto">
            <a:xfrm>
              <a:off x="767409" y="5436949"/>
              <a:ext cx="2448272" cy="136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Рисунок 9">
              <a:extLst>
                <a:ext uri="{FF2B5EF4-FFF2-40B4-BE49-F238E27FC236}">
                  <a16:creationId xmlns:a16="http://schemas.microsoft.com/office/drawing/2014/main" id="{88A07ED2-F0F7-1778-4C53-06A5AF083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1235" y="3349745"/>
              <a:ext cx="2605679" cy="206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Рисунок 10">
              <a:extLst>
                <a:ext uri="{FF2B5EF4-FFF2-40B4-BE49-F238E27FC236}">
                  <a16:creationId xmlns:a16="http://schemas.microsoft.com/office/drawing/2014/main" id="{FF1304C3-4575-2E8D-C7BE-A0A8BBE4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2275" y="5108893"/>
              <a:ext cx="2662180" cy="1513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486D3F-37CB-8C87-5987-B96183483770}"/>
                </a:ext>
              </a:extLst>
            </p:cNvPr>
            <p:cNvSpPr txBox="1"/>
            <p:nvPr/>
          </p:nvSpPr>
          <p:spPr>
            <a:xfrm>
              <a:off x="477838" y="1493923"/>
              <a:ext cx="3762375" cy="11698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300">
                  <a:latin typeface="Arial" panose="020B0604020202020204" pitchFamily="34" charset="0"/>
                </a:rPr>
                <a:t>Электроэрозионная вырезка заготовок ответственных деталей типа «топливный элемент» из труднообрабатываемых керамических материалов с содержанием </a:t>
              </a:r>
              <a:r>
                <a:rPr lang="en-US" altLang="ru-RU" sz="1300">
                  <a:latin typeface="Arial" panose="020B0604020202020204" pitchFamily="34" charset="0"/>
                </a:rPr>
                <a:t>TiC/SiC </a:t>
              </a:r>
              <a:r>
                <a:rPr lang="ru-RU" altLang="ru-RU" sz="1300">
                  <a:latin typeface="Arial" panose="020B0604020202020204" pitchFamily="34" charset="0"/>
                </a:rPr>
                <a:t>до 30% (вариант решаемой задачи)</a:t>
              </a:r>
            </a:p>
          </p:txBody>
        </p:sp>
        <p:sp>
          <p:nvSpPr>
            <p:cNvPr id="18" name="Стрелка: штриховая вправо 28">
              <a:extLst>
                <a:ext uri="{FF2B5EF4-FFF2-40B4-BE49-F238E27FC236}">
                  <a16:creationId xmlns:a16="http://schemas.microsoft.com/office/drawing/2014/main" id="{9EBABA75-0DD0-1414-B5C0-E78DF904967B}"/>
                </a:ext>
              </a:extLst>
            </p:cNvPr>
            <p:cNvSpPr/>
            <p:nvPr/>
          </p:nvSpPr>
          <p:spPr bwMode="auto">
            <a:xfrm>
              <a:off x="153988" y="1547892"/>
              <a:ext cx="357187" cy="560324"/>
            </a:xfrm>
            <a:prstGeom prst="stripedRightArrow">
              <a:avLst>
                <a:gd name="adj1" fmla="val 49883"/>
                <a:gd name="adj2" fmla="val 60589"/>
              </a:avLst>
            </a:prstGeom>
            <a:solidFill>
              <a:srgbClr val="7F203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708" name="TextBox 18">
              <a:extLst>
                <a:ext uri="{FF2B5EF4-FFF2-40B4-BE49-F238E27FC236}">
                  <a16:creationId xmlns:a16="http://schemas.microsoft.com/office/drawing/2014/main" id="{CD5A6E8B-29AD-AB2F-A526-CF085EBB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558" y="1320919"/>
              <a:ext cx="4186687" cy="189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300">
                  <a:latin typeface="Arial" panose="020B0604020202020204" pitchFamily="34" charset="0"/>
                </a:rPr>
                <a:t>Изучение и выбор диагностических признаков (например, параметров АЭ-сигналов), регистрируемых размещенными вблизи зоны резания датчиками, установление взаимосвязей сигналов с проблемами и погрешностями обработки, разработка эффективных методов фильтрации шумов с помощью частотно-временного и многомасштабного вейвлет-анализа, построение и программная реализация алгоритмов диагностирования </a:t>
              </a:r>
            </a:p>
          </p:txBody>
        </p:sp>
        <p:sp>
          <p:nvSpPr>
            <p:cNvPr id="20" name="Стрелка: штриховая вправо 28">
              <a:extLst>
                <a:ext uri="{FF2B5EF4-FFF2-40B4-BE49-F238E27FC236}">
                  <a16:creationId xmlns:a16="http://schemas.microsoft.com/office/drawing/2014/main" id="{A33BB9B3-BD53-E991-4CA9-47C49DE9597E}"/>
                </a:ext>
              </a:extLst>
            </p:cNvPr>
            <p:cNvSpPr/>
            <p:nvPr/>
          </p:nvSpPr>
          <p:spPr bwMode="auto">
            <a:xfrm>
              <a:off x="4079875" y="1508208"/>
              <a:ext cx="357188" cy="560325"/>
            </a:xfrm>
            <a:prstGeom prst="stripedRightArrow">
              <a:avLst>
                <a:gd name="adj1" fmla="val 49883"/>
                <a:gd name="adj2" fmla="val 60589"/>
              </a:avLst>
            </a:prstGeom>
            <a:solidFill>
              <a:srgbClr val="7F203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9710" name="Группа 24">
              <a:extLst>
                <a:ext uri="{FF2B5EF4-FFF2-40B4-BE49-F238E27FC236}">
                  <a16:creationId xmlns:a16="http://schemas.microsoft.com/office/drawing/2014/main" id="{0EE9A630-F1DE-5923-1B2A-9FA757BB3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8745" y="3204702"/>
              <a:ext cx="3674346" cy="2160240"/>
              <a:chOff x="4936817" y="2551678"/>
              <a:chExt cx="3674346" cy="2160240"/>
            </a:xfrm>
          </p:grpSpPr>
          <p:grpSp>
            <p:nvGrpSpPr>
              <p:cNvPr id="29716" name="Группа 15">
                <a:extLst>
                  <a:ext uri="{FF2B5EF4-FFF2-40B4-BE49-F238E27FC236}">
                    <a16:creationId xmlns:a16="http://schemas.microsoft.com/office/drawing/2014/main" id="{65C62A10-D84F-5FE3-3E3C-C1167324CF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6817" y="2551678"/>
                <a:ext cx="3674346" cy="2160240"/>
                <a:chOff x="4744205" y="3051469"/>
                <a:chExt cx="3674346" cy="2160240"/>
              </a:xfrm>
            </p:grpSpPr>
            <p:pic>
              <p:nvPicPr>
                <p:cNvPr id="29723" name="Рисунок 21">
                  <a:extLst>
                    <a:ext uri="{FF2B5EF4-FFF2-40B4-BE49-F238E27FC236}">
                      <a16:creationId xmlns:a16="http://schemas.microsoft.com/office/drawing/2014/main" id="{31B77BAF-5692-BD31-0CF4-705F53E01A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4205" y="3051469"/>
                  <a:ext cx="3165805" cy="2160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24" name="Рисунок 3">
                  <a:extLst>
                    <a:ext uri="{FF2B5EF4-FFF2-40B4-BE49-F238E27FC236}">
                      <a16:creationId xmlns:a16="http://schemas.microsoft.com/office/drawing/2014/main" id="{2746D972-92A9-8D8D-8D51-E031371F9E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1" t="8009" b="8601"/>
                <a:stretch>
                  <a:fillRect/>
                </a:stretch>
              </p:blipFill>
              <p:spPr bwMode="auto">
                <a:xfrm>
                  <a:off x="7521299" y="3554948"/>
                  <a:ext cx="897252" cy="576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25" name="Рисунок 20">
                  <a:extLst>
                    <a:ext uri="{FF2B5EF4-FFF2-40B4-BE49-F238E27FC236}">
                      <a16:creationId xmlns:a16="http://schemas.microsoft.com/office/drawing/2014/main" id="{879A8C6A-ED61-8CC5-0C23-9AB9E48C5B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1" t="8009" b="8601"/>
                <a:stretch>
                  <a:fillRect/>
                </a:stretch>
              </p:blipFill>
              <p:spPr bwMode="auto">
                <a:xfrm>
                  <a:off x="7521299" y="4202873"/>
                  <a:ext cx="897252" cy="576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ACF8B43D-994B-6C6C-6B12-D26898606F64}"/>
                  </a:ext>
                </a:extLst>
              </p:cNvPr>
              <p:cNvSpPr/>
              <p:nvPr/>
            </p:nvSpPr>
            <p:spPr>
              <a:xfrm>
                <a:off x="5879976" y="3804280"/>
                <a:ext cx="288032" cy="288032"/>
              </a:xfrm>
              <a:prstGeom prst="rect">
                <a:avLst/>
              </a:prstGeom>
              <a:solidFill>
                <a:srgbClr val="191718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C424C8D3-80DB-BB0E-AF77-9AC96E84DE6A}"/>
                  </a:ext>
                </a:extLst>
              </p:cNvPr>
              <p:cNvSpPr/>
              <p:nvPr/>
            </p:nvSpPr>
            <p:spPr>
              <a:xfrm>
                <a:off x="6457562" y="4006966"/>
                <a:ext cx="358518" cy="283070"/>
              </a:xfrm>
              <a:prstGeom prst="rect">
                <a:avLst/>
              </a:prstGeom>
              <a:solidFill>
                <a:srgbClr val="1C181E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pic>
          <p:nvPicPr>
            <p:cNvPr id="29711" name="Рисунок 8">
              <a:extLst>
                <a:ext uri="{FF2B5EF4-FFF2-40B4-BE49-F238E27FC236}">
                  <a16:creationId xmlns:a16="http://schemas.microsoft.com/office/drawing/2014/main" id="{8C8D06BF-D32F-7050-3169-8E7FA464F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09" y="5220926"/>
              <a:ext cx="3354765" cy="152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2" name="TextBox 26">
              <a:extLst>
                <a:ext uri="{FF2B5EF4-FFF2-40B4-BE49-F238E27FC236}">
                  <a16:creationId xmlns:a16="http://schemas.microsoft.com/office/drawing/2014/main" id="{5FA2E612-E16C-4234-C0C0-273BF6F92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0296" y="1263044"/>
              <a:ext cx="3380139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300">
                  <a:latin typeface="Arial" panose="020B0604020202020204" pitchFamily="34" charset="0"/>
                </a:rPr>
                <a:t>Реализация о</a:t>
              </a:r>
              <a:r>
                <a:rPr lang="en-US" altLang="ru-RU" sz="1300">
                  <a:latin typeface="Arial" panose="020B0604020202020204" pitchFamily="34" charset="0"/>
                </a:rPr>
                <a:t>nline</a:t>
              </a:r>
              <a:r>
                <a:rPr lang="ru-RU" altLang="ru-RU" sz="1300">
                  <a:latin typeface="Arial" panose="020B0604020202020204" pitchFamily="34" charset="0"/>
                </a:rPr>
                <a:t> мониторинга процесса обработки, диагностирование его состояния по разработанным алгоритмам и адаптивное управление посредством коррекции технологических режимов для обеспечения высоких производительности, размерной точности и качества поверхности изделий из труднообрабатываемых керамических материалов </a:t>
              </a:r>
            </a:p>
            <a:p>
              <a:endParaRPr lang="ru-RU" altLang="ru-RU" sz="1300">
                <a:latin typeface="Arial" panose="020B0604020202020204" pitchFamily="34" charset="0"/>
              </a:endParaRPr>
            </a:p>
            <a:p>
              <a:endParaRPr lang="ru-RU" altLang="ru-RU" sz="1300">
                <a:latin typeface="Arial" panose="020B0604020202020204" pitchFamily="34" charset="0"/>
              </a:endParaRPr>
            </a:p>
          </p:txBody>
        </p:sp>
        <p:sp>
          <p:nvSpPr>
            <p:cNvPr id="30" name="Стрелка: штриховая вправо 28">
              <a:extLst>
                <a:ext uri="{FF2B5EF4-FFF2-40B4-BE49-F238E27FC236}">
                  <a16:creationId xmlns:a16="http://schemas.microsoft.com/office/drawing/2014/main" id="{2F26BC0A-8579-F1CA-E24E-0BDE8AAFBE6B}"/>
                </a:ext>
              </a:extLst>
            </p:cNvPr>
            <p:cNvSpPr/>
            <p:nvPr/>
          </p:nvSpPr>
          <p:spPr bwMode="auto">
            <a:xfrm>
              <a:off x="8404225" y="1508208"/>
              <a:ext cx="357188" cy="560325"/>
            </a:xfrm>
            <a:prstGeom prst="stripedRightArrow">
              <a:avLst>
                <a:gd name="adj1" fmla="val 49883"/>
                <a:gd name="adj2" fmla="val 60589"/>
              </a:avLst>
            </a:prstGeom>
            <a:solidFill>
              <a:srgbClr val="7F203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9714" name="Рисунок 11">
              <a:extLst>
                <a:ext uri="{FF2B5EF4-FFF2-40B4-BE49-F238E27FC236}">
                  <a16:creationId xmlns:a16="http://schemas.microsoft.com/office/drawing/2014/main" id="{1CA951CF-27CA-263A-0E6B-47942B905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389" y="5592293"/>
              <a:ext cx="2218966" cy="120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Рисунок 6">
              <a:extLst>
                <a:ext uri="{FF2B5EF4-FFF2-40B4-BE49-F238E27FC236}">
                  <a16:creationId xmlns:a16="http://schemas.microsoft.com/office/drawing/2014/main" id="{7197EDBD-C5BC-5F19-F5C7-0009FD61F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510" y="4916915"/>
              <a:ext cx="1991024" cy="102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95">
            <a:extLst>
              <a:ext uri="{FF2B5EF4-FFF2-40B4-BE49-F238E27FC236}">
                <a16:creationId xmlns:a16="http://schemas.microsoft.com/office/drawing/2014/main" id="{548CF721-C287-58D0-A421-E8AEF7433955}"/>
              </a:ext>
            </a:extLst>
          </p:cNvPr>
          <p:cNvGrpSpPr>
            <a:grpSpLocks/>
          </p:cNvGrpSpPr>
          <p:nvPr/>
        </p:nvGrpSpPr>
        <p:grpSpPr bwMode="auto">
          <a:xfrm>
            <a:off x="0" y="-12700"/>
            <a:ext cx="12192000" cy="7053263"/>
            <a:chOff x="0" y="-12144"/>
            <a:chExt cx="12192000" cy="7052592"/>
          </a:xfrm>
        </p:grpSpPr>
        <p:pic>
          <p:nvPicPr>
            <p:cNvPr id="16387" name="Рисунок 86">
              <a:extLst>
                <a:ext uri="{FF2B5EF4-FFF2-40B4-BE49-F238E27FC236}">
                  <a16:creationId xmlns:a16="http://schemas.microsoft.com/office/drawing/2014/main" id="{7F4C5EAF-AC83-3183-E772-D8EE24C30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144"/>
              <a:ext cx="12192000" cy="43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0CCAE91-89A9-95F4-E30A-8C3DEEB1A47F}"/>
                </a:ext>
              </a:extLst>
            </p:cNvPr>
            <p:cNvSpPr/>
            <p:nvPr/>
          </p:nvSpPr>
          <p:spPr>
            <a:xfrm>
              <a:off x="47625" y="452950"/>
              <a:ext cx="10369550" cy="979394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400">
                  <a:solidFill>
                    <a:srgbClr val="1007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Направления</a:t>
              </a:r>
              <a:r>
                <a:rPr lang="ru-RU" altLang="ru-RU" sz="24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 научно-образовательной деятельности ведущей научной школы «Высокоэффективные технологии обработки» </a:t>
              </a:r>
              <a:r>
                <a:rPr lang="ru-RU" altLang="ru-RU" sz="2400">
                  <a:solidFill>
                    <a:srgbClr val="1007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охватывают все этапы изготовления высокотехнологичных изделий</a:t>
              </a:r>
              <a:r>
                <a:rPr lang="ru-RU" altLang="ru-RU" sz="24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 машиностроения:</a:t>
              </a:r>
            </a:p>
          </p:txBody>
        </p:sp>
        <p:sp>
          <p:nvSpPr>
            <p:cNvPr id="16389" name="Прямоугольник 30">
              <a:extLst>
                <a:ext uri="{FF2B5EF4-FFF2-40B4-BE49-F238E27FC236}">
                  <a16:creationId xmlns:a16="http://schemas.microsoft.com/office/drawing/2014/main" id="{3D1263AE-E16A-8AFD-F50A-EF78BF335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88" y="1757354"/>
              <a:ext cx="8658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>
                  <a:solidFill>
                    <a:srgbClr val="10077F"/>
                  </a:solidFill>
                  <a:latin typeface="Bahnschrift SemiBold Condensed" panose="020B0502040204020203" pitchFamily="34" charset="0"/>
                </a:rPr>
                <a:t>1</a:t>
              </a:r>
            </a:p>
          </p:txBody>
        </p:sp>
        <p:sp>
          <p:nvSpPr>
            <p:cNvPr id="32" name="Прямоугольник: скругленные углы 32">
              <a:extLst>
                <a:ext uri="{FF2B5EF4-FFF2-40B4-BE49-F238E27FC236}">
                  <a16:creationId xmlns:a16="http://schemas.microsoft.com/office/drawing/2014/main" id="{58C60C0F-B1E5-BFED-1984-F7C388AEEAC5}"/>
                </a:ext>
              </a:extLst>
            </p:cNvPr>
            <p:cNvSpPr/>
            <p:nvPr/>
          </p:nvSpPr>
          <p:spPr bwMode="auto">
            <a:xfrm>
              <a:off x="279400" y="1695843"/>
              <a:ext cx="746125" cy="646052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45" name="Пятиугольник 44">
              <a:extLst>
                <a:ext uri="{FF2B5EF4-FFF2-40B4-BE49-F238E27FC236}">
                  <a16:creationId xmlns:a16="http://schemas.microsoft.com/office/drawing/2014/main" id="{FA17BB50-199F-330A-DD40-73CF00ABEA82}"/>
                </a:ext>
              </a:extLst>
            </p:cNvPr>
            <p:cNvSpPr/>
            <p:nvPr/>
          </p:nvSpPr>
          <p:spPr>
            <a:xfrm>
              <a:off x="1200150" y="1413295"/>
              <a:ext cx="7739063" cy="1223847"/>
            </a:xfrm>
            <a:prstGeom prst="homePlate">
              <a:avLst>
                <a:gd name="adj" fmla="val 27496"/>
              </a:avLst>
            </a:prstGeom>
            <a:solidFill>
              <a:srgbClr val="FFE5EA"/>
            </a:solidFill>
            <a:ln w="34925" cmpd="thickThin">
              <a:solidFill>
                <a:srgbClr val="FF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6" name="Пятиугольник 45">
              <a:extLst>
                <a:ext uri="{FF2B5EF4-FFF2-40B4-BE49-F238E27FC236}">
                  <a16:creationId xmlns:a16="http://schemas.microsoft.com/office/drawing/2014/main" id="{5335DCB7-B70B-983A-52EB-D35DE64C7E12}"/>
                </a:ext>
              </a:extLst>
            </p:cNvPr>
            <p:cNvSpPr/>
            <p:nvPr/>
          </p:nvSpPr>
          <p:spPr bwMode="auto">
            <a:xfrm>
              <a:off x="1817688" y="4118138"/>
              <a:ext cx="7739062" cy="1223847"/>
            </a:xfrm>
            <a:prstGeom prst="homePlate">
              <a:avLst>
                <a:gd name="adj" fmla="val 27496"/>
              </a:avLst>
            </a:prstGeom>
            <a:solidFill>
              <a:srgbClr val="FFEED5"/>
            </a:solidFill>
            <a:ln w="34925" cmpd="thickThin"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7" name="Пятиугольник 46">
              <a:extLst>
                <a:ext uri="{FF2B5EF4-FFF2-40B4-BE49-F238E27FC236}">
                  <a16:creationId xmlns:a16="http://schemas.microsoft.com/office/drawing/2014/main" id="{C708BA7C-86BF-D597-F8A9-003D1E788F52}"/>
                </a:ext>
              </a:extLst>
            </p:cNvPr>
            <p:cNvSpPr/>
            <p:nvPr/>
          </p:nvSpPr>
          <p:spPr bwMode="auto">
            <a:xfrm>
              <a:off x="1503363" y="2765717"/>
              <a:ext cx="7739062" cy="1223847"/>
            </a:xfrm>
            <a:prstGeom prst="homePlate">
              <a:avLst>
                <a:gd name="adj" fmla="val 27496"/>
              </a:avLst>
            </a:prstGeom>
            <a:solidFill>
              <a:srgbClr val="DDDDFF"/>
            </a:solidFill>
            <a:ln w="34925" cmpd="thickThin">
              <a:solidFill>
                <a:srgbClr val="84A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8" name="Пятиугольник 47">
              <a:extLst>
                <a:ext uri="{FF2B5EF4-FFF2-40B4-BE49-F238E27FC236}">
                  <a16:creationId xmlns:a16="http://schemas.microsoft.com/office/drawing/2014/main" id="{DDB17D3D-B301-7C2C-B307-32CD6E9ACD26}"/>
                </a:ext>
              </a:extLst>
            </p:cNvPr>
            <p:cNvSpPr/>
            <p:nvPr/>
          </p:nvSpPr>
          <p:spPr bwMode="auto">
            <a:xfrm>
              <a:off x="2135188" y="5486433"/>
              <a:ext cx="7740650" cy="1223847"/>
            </a:xfrm>
            <a:prstGeom prst="homePlate">
              <a:avLst>
                <a:gd name="adj" fmla="val 27496"/>
              </a:avLst>
            </a:prstGeom>
            <a:solidFill>
              <a:srgbClr val="E1FFF0"/>
            </a:solidFill>
            <a:ln w="34925" cmpd="thickThin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52CC9E-5698-9AB5-7047-2A6A246CB04E}"/>
                </a:ext>
              </a:extLst>
            </p:cNvPr>
            <p:cNvSpPr txBox="1"/>
            <p:nvPr/>
          </p:nvSpPr>
          <p:spPr>
            <a:xfrm>
              <a:off x="1162050" y="1340277"/>
              <a:ext cx="7226300" cy="13238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Получение перспективных инструментальных и конструкционных материалов, формирование заготовок 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изделий машиностроения посредством технологий искрового плазменного спекания, лазерного и электронно-лучевого плавления и др. 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BF34136-99E7-A70D-9FFE-063A4BA94D4D}"/>
                </a:ext>
              </a:extLst>
            </p:cNvPr>
            <p:cNvSpPr txBox="1"/>
            <p:nvPr/>
          </p:nvSpPr>
          <p:spPr bwMode="auto">
            <a:xfrm>
              <a:off x="1441450" y="2708572"/>
              <a:ext cx="7842250" cy="13238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Формообразование изделий машиностроения 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из конструкционных сплавов, керамических и композиционных материалов посредством технологий механической (лезвийной и абразивной) и электро-физической обработки (электроэрозионной, лазерной, плазменной и др.)   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DED5E15-86E0-E088-2051-22606513F7BF}"/>
                </a:ext>
              </a:extLst>
            </p:cNvPr>
            <p:cNvSpPr txBox="1"/>
            <p:nvPr/>
          </p:nvSpPr>
          <p:spPr bwMode="auto">
            <a:xfrm>
              <a:off x="1741488" y="4051469"/>
              <a:ext cx="7920037" cy="132384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Формирование износоустойчивых покрытий 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(интерметаллидных, керамических, алмазоподобных и алмазных), </a:t>
              </a: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модификация поверхности изделий машиностроения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 для повышения их сопротивления изнашиванию и разрушению при воздействии эксплуатационных нагрузок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CD9FF66-B52A-3555-6A02-D927CE67B967}"/>
                </a:ext>
              </a:extLst>
            </p:cNvPr>
            <p:cNvSpPr txBox="1"/>
            <p:nvPr/>
          </p:nvSpPr>
          <p:spPr>
            <a:xfrm>
              <a:off x="2106613" y="5408653"/>
              <a:ext cx="7740650" cy="16317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Мониторинг и интерактивная диагностика</a:t>
              </a:r>
              <a:r>
                <a:rPr lang="ru-RU" altLang="ru-RU" sz="2000" b="1">
                  <a:latin typeface="Bahnschrift Light SemiCondensed" panose="020B0502040204020203" pitchFamily="34" charset="0"/>
                </a:rPr>
                <a:t> </a:t>
              </a:r>
              <a:r>
                <a:rPr lang="ru-RU" altLang="ru-RU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состояния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 машиностроительных изделий в процессе их эксплуатации для выбора оптимального управляющего воздействия и обеспечения их высокой работоспособности и надежности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00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16399" name="Прямоугольник 64">
              <a:extLst>
                <a:ext uri="{FF2B5EF4-FFF2-40B4-BE49-F238E27FC236}">
                  <a16:creationId xmlns:a16="http://schemas.microsoft.com/office/drawing/2014/main" id="{EE96E460-DCAC-C19D-ED95-50C62B6E6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24" y="3106548"/>
              <a:ext cx="8658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>
                  <a:solidFill>
                    <a:srgbClr val="10077F"/>
                  </a:solidFill>
                  <a:latin typeface="Bahnschrift SemiBold Condensed" panose="020B0502040204020203" pitchFamily="34" charset="0"/>
                </a:rPr>
                <a:t>2</a:t>
              </a:r>
            </a:p>
          </p:txBody>
        </p:sp>
        <p:sp>
          <p:nvSpPr>
            <p:cNvPr id="66" name="Прямоугольник: скругленные углы 32">
              <a:extLst>
                <a:ext uri="{FF2B5EF4-FFF2-40B4-BE49-F238E27FC236}">
                  <a16:creationId xmlns:a16="http://schemas.microsoft.com/office/drawing/2014/main" id="{81A382EB-6721-B079-D125-41582B3E48BE}"/>
                </a:ext>
              </a:extLst>
            </p:cNvPr>
            <p:cNvSpPr/>
            <p:nvPr/>
          </p:nvSpPr>
          <p:spPr bwMode="auto">
            <a:xfrm>
              <a:off x="280988" y="3045090"/>
              <a:ext cx="746125" cy="646052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16401" name="Прямоугольник 66">
              <a:extLst>
                <a:ext uri="{FF2B5EF4-FFF2-40B4-BE49-F238E27FC236}">
                  <a16:creationId xmlns:a16="http://schemas.microsoft.com/office/drawing/2014/main" id="{896C2B5A-DC3C-76A8-21FE-E7A3F94AC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24" y="4463125"/>
              <a:ext cx="8658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>
                  <a:solidFill>
                    <a:srgbClr val="10077F"/>
                  </a:solidFill>
                  <a:latin typeface="Bahnschrift SemiBold Condensed" panose="020B0502040204020203" pitchFamily="34" charset="0"/>
                </a:rPr>
                <a:t>3</a:t>
              </a:r>
            </a:p>
          </p:txBody>
        </p:sp>
        <p:sp>
          <p:nvSpPr>
            <p:cNvPr id="68" name="Прямоугольник: скругленные углы 32">
              <a:extLst>
                <a:ext uri="{FF2B5EF4-FFF2-40B4-BE49-F238E27FC236}">
                  <a16:creationId xmlns:a16="http://schemas.microsoft.com/office/drawing/2014/main" id="{FC56C913-D2BF-BE07-11B9-1C21D1935A91}"/>
                </a:ext>
              </a:extLst>
            </p:cNvPr>
            <p:cNvSpPr/>
            <p:nvPr/>
          </p:nvSpPr>
          <p:spPr bwMode="auto">
            <a:xfrm>
              <a:off x="280988" y="4402274"/>
              <a:ext cx="746125" cy="646051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16403" name="Прямоугольник 68">
              <a:extLst>
                <a:ext uri="{FF2B5EF4-FFF2-40B4-BE49-F238E27FC236}">
                  <a16:creationId xmlns:a16="http://schemas.microsoft.com/office/drawing/2014/main" id="{26D7E7C1-F1D4-88D8-1FC0-139030830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88" y="5808127"/>
              <a:ext cx="8658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>
                  <a:solidFill>
                    <a:srgbClr val="10077F"/>
                  </a:solidFill>
                  <a:latin typeface="Bahnschrift SemiBold Condensed" panose="020B0502040204020203" pitchFamily="34" charset="0"/>
                </a:rPr>
                <a:t>4</a:t>
              </a:r>
            </a:p>
          </p:txBody>
        </p:sp>
        <p:sp>
          <p:nvSpPr>
            <p:cNvPr id="70" name="Прямоугольник: скругленные углы 32">
              <a:extLst>
                <a:ext uri="{FF2B5EF4-FFF2-40B4-BE49-F238E27FC236}">
                  <a16:creationId xmlns:a16="http://schemas.microsoft.com/office/drawing/2014/main" id="{44E61F0E-7F81-A425-356A-7D39BC5E292F}"/>
                </a:ext>
              </a:extLst>
            </p:cNvPr>
            <p:cNvSpPr/>
            <p:nvPr/>
          </p:nvSpPr>
          <p:spPr bwMode="auto">
            <a:xfrm>
              <a:off x="279400" y="5746758"/>
              <a:ext cx="746125" cy="646052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pic>
          <p:nvPicPr>
            <p:cNvPr id="16405" name="Рисунок 75">
              <a:extLst>
                <a:ext uri="{FF2B5EF4-FFF2-40B4-BE49-F238E27FC236}">
                  <a16:creationId xmlns:a16="http://schemas.microsoft.com/office/drawing/2014/main" id="{056A878D-7DCE-1899-FCDA-90C7AC50B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2" t="4172" r="36224" b="28925"/>
            <a:stretch>
              <a:fillRect/>
            </a:stretch>
          </p:blipFill>
          <p:spPr bwMode="auto">
            <a:xfrm>
              <a:off x="10038904" y="5314501"/>
              <a:ext cx="1972800" cy="1432800"/>
            </a:xfrm>
            <a:prstGeom prst="rect">
              <a:avLst/>
            </a:prstGeom>
            <a:noFill/>
            <a:ln w="19050">
              <a:solidFill>
                <a:srgbClr val="76B54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A1042705-0783-BCE8-E282-4EE7163EC28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duotone>
                <a:prstClr val="black"/>
                <a:srgbClr val="9780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9" t="13516" r="12189" b="8849"/>
            <a:stretch/>
          </p:blipFill>
          <p:spPr>
            <a:xfrm>
              <a:off x="9422697" y="2336312"/>
              <a:ext cx="1972800" cy="1411200"/>
            </a:xfrm>
            <a:prstGeom prst="rect">
              <a:avLst/>
            </a:prstGeom>
            <a:ln w="19050">
              <a:solidFill>
                <a:srgbClr val="84A1D6"/>
              </a:solidFill>
            </a:ln>
          </p:spPr>
        </p:pic>
        <p:pic>
          <p:nvPicPr>
            <p:cNvPr id="16407" name="Рисунок 80">
              <a:extLst>
                <a:ext uri="{FF2B5EF4-FFF2-40B4-BE49-F238E27FC236}">
                  <a16:creationId xmlns:a16="http://schemas.microsoft.com/office/drawing/2014/main" id="{E5D77B36-1A3C-7631-9625-B20B8ED0F44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" t="4556" r="2138" b="16812"/>
            <a:stretch>
              <a:fillRect/>
            </a:stretch>
          </p:blipFill>
          <p:spPr bwMode="auto">
            <a:xfrm>
              <a:off x="9118189" y="821472"/>
              <a:ext cx="1972800" cy="1411200"/>
            </a:xfrm>
            <a:prstGeom prst="rect">
              <a:avLst/>
            </a:prstGeom>
            <a:noFill/>
            <a:ln w="19050">
              <a:solidFill>
                <a:srgbClr val="FF4B4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08" name="Рисунок 74">
              <a:extLst>
                <a:ext uri="{FF2B5EF4-FFF2-40B4-BE49-F238E27FC236}">
                  <a16:creationId xmlns:a16="http://schemas.microsoft.com/office/drawing/2014/main" id="{C90E52C0-5E9E-A1CE-82E2-CA3A2E4F2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82" r="37849" b="6030"/>
            <a:stretch>
              <a:fillRect/>
            </a:stretch>
          </p:blipFill>
          <p:spPr bwMode="auto">
            <a:xfrm>
              <a:off x="9713019" y="3819757"/>
              <a:ext cx="1973402" cy="1409443"/>
            </a:xfrm>
            <a:prstGeom prst="rect">
              <a:avLst/>
            </a:prstGeom>
            <a:noFill/>
            <a:ln w="19050">
              <a:solidFill>
                <a:srgbClr val="FFD44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8C0DA63-EE33-113E-8D72-592A4DACF1C2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4361" y="852161"/>
              <a:ext cx="756000" cy="756000"/>
            </a:xfrm>
            <a:prstGeom prst="ellipse">
              <a:avLst/>
            </a:prstGeom>
            <a:ln>
              <a:solidFill>
                <a:srgbClr val="FF4B4B"/>
              </a:solidFill>
            </a:ln>
            <a:effectLst/>
          </p:spPr>
        </p:pic>
        <p:pic>
          <p:nvPicPr>
            <p:cNvPr id="93" name="Рисунок 8">
              <a:extLst>
                <a:ext uri="{FF2B5EF4-FFF2-40B4-BE49-F238E27FC236}">
                  <a16:creationId xmlns:a16="http://schemas.microsoft.com/office/drawing/2014/main" id="{B2A742B1-28D6-976F-951C-B754AE2AA810}"/>
                </a:ext>
              </a:extLst>
            </p:cNvPr>
            <p:cNvPicPr/>
            <p:nvPr/>
          </p:nvPicPr>
          <p:blipFill rotWithShape="1">
            <a:blip r:embed="rId9"/>
            <a:srcRect r="35449" b="17188"/>
            <a:stretch/>
          </p:blipFill>
          <p:spPr bwMode="auto">
            <a:xfrm>
              <a:off x="9836420" y="4363018"/>
              <a:ext cx="756000" cy="756000"/>
            </a:xfrm>
            <a:prstGeom prst="ellipse">
              <a:avLst/>
            </a:prstGeom>
            <a:ln>
              <a:solidFill>
                <a:srgbClr val="FFD44B"/>
              </a:solidFill>
            </a:ln>
            <a:effectLst/>
          </p:spPr>
        </p:pic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155">
            <a:extLst>
              <a:ext uri="{FF2B5EF4-FFF2-40B4-BE49-F238E27FC236}">
                <a16:creationId xmlns:a16="http://schemas.microsoft.com/office/drawing/2014/main" id="{545B2112-2146-0448-E263-F1EC52A2B41F}"/>
              </a:ext>
            </a:extLst>
          </p:cNvPr>
          <p:cNvGrpSpPr>
            <a:grpSpLocks/>
          </p:cNvGrpSpPr>
          <p:nvPr/>
        </p:nvGrpSpPr>
        <p:grpSpPr bwMode="auto">
          <a:xfrm>
            <a:off x="0" y="-12700"/>
            <a:ext cx="12192000" cy="6913563"/>
            <a:chOff x="0" y="-12144"/>
            <a:chExt cx="12192000" cy="6913393"/>
          </a:xfrm>
        </p:grpSpPr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8E46D1B4-9354-5AFF-4E56-794C0A368A34}"/>
                </a:ext>
              </a:extLst>
            </p:cNvPr>
            <p:cNvSpPr/>
            <p:nvPr/>
          </p:nvSpPr>
          <p:spPr bwMode="auto">
            <a:xfrm>
              <a:off x="1173163" y="5313788"/>
              <a:ext cx="10656887" cy="14128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2F52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34A1277F-7745-962D-D6F9-BA05C4E2F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999" y="5297823"/>
              <a:ext cx="1473505" cy="1093668"/>
            </a:xfrm>
            <a:prstGeom prst="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7291903B-08EE-9B38-3426-DF00404B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314" y="5728720"/>
              <a:ext cx="675121" cy="92906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02FCEB0A-2918-B422-DD3E-CF035F64B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794" y="5081306"/>
              <a:ext cx="1687727" cy="1602187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43B027F-9BCC-E880-A37A-EFCA5B62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656" y="5099869"/>
              <a:ext cx="1572842" cy="1381031"/>
            </a:xfrm>
            <a:prstGeom prst="rect">
              <a:avLst/>
            </a:prstGeom>
          </p:spPr>
        </p:pic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F70A8AD3-E8A5-FCD3-52D3-7A60AC64E17F}"/>
                </a:ext>
              </a:extLst>
            </p:cNvPr>
            <p:cNvSpPr/>
            <p:nvPr/>
          </p:nvSpPr>
          <p:spPr>
            <a:xfrm>
              <a:off x="1187450" y="2038856"/>
              <a:ext cx="10656888" cy="20303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2F52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BA97F72-56A6-440B-5A8E-35A7938BECEB}"/>
                </a:ext>
              </a:extLst>
            </p:cNvPr>
            <p:cNvSpPr/>
            <p:nvPr/>
          </p:nvSpPr>
          <p:spPr>
            <a:xfrm>
              <a:off x="1416050" y="1111778"/>
              <a:ext cx="10288588" cy="1163609"/>
            </a:xfrm>
            <a:prstGeom prst="rect">
              <a:avLst/>
            </a:prstGeom>
            <a:solidFill>
              <a:srgbClr val="648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pic>
          <p:nvPicPr>
            <p:cNvPr id="18442" name="Рисунок 86">
              <a:extLst>
                <a:ext uri="{FF2B5EF4-FFF2-40B4-BE49-F238E27FC236}">
                  <a16:creationId xmlns:a16="http://schemas.microsoft.com/office/drawing/2014/main" id="{A724B216-3D58-6FC7-1AD2-1A589FB7D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144"/>
              <a:ext cx="12192000" cy="43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4E9E13A-5E67-461B-2DC7-6041F8FAA539}"/>
                </a:ext>
              </a:extLst>
            </p:cNvPr>
            <p:cNvSpPr/>
            <p:nvPr/>
          </p:nvSpPr>
          <p:spPr>
            <a:xfrm>
              <a:off x="47625" y="452983"/>
              <a:ext cx="12144375" cy="658796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300">
                  <a:solidFill>
                    <a:srgbClr val="1007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Кадровая (интеллектуальная), приборная и технологическая база </a:t>
              </a:r>
              <a:r>
                <a:rPr lang="ru-RU" altLang="ru-RU" sz="23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для выполнения исследований </a:t>
              </a: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3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в рамках научных направлений школы «Высокоэффективные технологии обработки»</a:t>
              </a:r>
            </a:p>
          </p:txBody>
        </p:sp>
        <p:sp>
          <p:nvSpPr>
            <p:cNvPr id="45" name="Пятиугольник 44">
              <a:extLst>
                <a:ext uri="{FF2B5EF4-FFF2-40B4-BE49-F238E27FC236}">
                  <a16:creationId xmlns:a16="http://schemas.microsoft.com/office/drawing/2014/main" id="{10B9F02C-1807-578E-7D53-D0DF38117EAD}"/>
                </a:ext>
              </a:extLst>
            </p:cNvPr>
            <p:cNvSpPr/>
            <p:nvPr/>
          </p:nvSpPr>
          <p:spPr>
            <a:xfrm rot="5400000">
              <a:off x="4444222" y="3582629"/>
              <a:ext cx="1214407" cy="2663825"/>
            </a:xfrm>
            <a:prstGeom prst="homePlate">
              <a:avLst>
                <a:gd name="adj" fmla="val 26464"/>
              </a:avLst>
            </a:prstGeom>
            <a:solidFill>
              <a:srgbClr val="FFE5EA"/>
            </a:solidFill>
            <a:ln w="34925" cmpd="thickThin">
              <a:solidFill>
                <a:srgbClr val="FF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6" name="Пятиугольник 45">
              <a:extLst>
                <a:ext uri="{FF2B5EF4-FFF2-40B4-BE49-F238E27FC236}">
                  <a16:creationId xmlns:a16="http://schemas.microsoft.com/office/drawing/2014/main" id="{F1FBE94C-5CB8-63AE-922A-B9FC7E90083B}"/>
                </a:ext>
              </a:extLst>
            </p:cNvPr>
            <p:cNvSpPr/>
            <p:nvPr/>
          </p:nvSpPr>
          <p:spPr bwMode="auto">
            <a:xfrm rot="5400000">
              <a:off x="7252509" y="3587391"/>
              <a:ext cx="1214408" cy="2663825"/>
            </a:xfrm>
            <a:prstGeom prst="homePlate">
              <a:avLst>
                <a:gd name="adj" fmla="val 27496"/>
              </a:avLst>
            </a:prstGeom>
            <a:solidFill>
              <a:srgbClr val="FFEED5"/>
            </a:solidFill>
            <a:ln w="34925" cmpd="thickThin"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7" name="Пятиугольник 46">
              <a:extLst>
                <a:ext uri="{FF2B5EF4-FFF2-40B4-BE49-F238E27FC236}">
                  <a16:creationId xmlns:a16="http://schemas.microsoft.com/office/drawing/2014/main" id="{E3F8F52D-C01E-249C-2E0F-10F191C1AD61}"/>
                </a:ext>
              </a:extLst>
            </p:cNvPr>
            <p:cNvSpPr/>
            <p:nvPr/>
          </p:nvSpPr>
          <p:spPr bwMode="auto">
            <a:xfrm rot="5400000">
              <a:off x="1636728" y="3578660"/>
              <a:ext cx="1212820" cy="2663825"/>
            </a:xfrm>
            <a:prstGeom prst="homePlate">
              <a:avLst>
                <a:gd name="adj" fmla="val 24850"/>
              </a:avLst>
            </a:prstGeom>
            <a:solidFill>
              <a:srgbClr val="DDDDFF"/>
            </a:solidFill>
            <a:ln w="34925" cmpd="thickThin">
              <a:solidFill>
                <a:srgbClr val="84A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8" name="Пятиугольник 47">
              <a:extLst>
                <a:ext uri="{FF2B5EF4-FFF2-40B4-BE49-F238E27FC236}">
                  <a16:creationId xmlns:a16="http://schemas.microsoft.com/office/drawing/2014/main" id="{13BF992D-4A3A-6121-1E6E-2DC6DBEEB4A7}"/>
                </a:ext>
              </a:extLst>
            </p:cNvPr>
            <p:cNvSpPr/>
            <p:nvPr/>
          </p:nvSpPr>
          <p:spPr bwMode="auto">
            <a:xfrm rot="5400000">
              <a:off x="10075878" y="3591360"/>
              <a:ext cx="1212820" cy="2663825"/>
            </a:xfrm>
            <a:prstGeom prst="homePlate">
              <a:avLst>
                <a:gd name="adj" fmla="val 27496"/>
              </a:avLst>
            </a:prstGeom>
            <a:solidFill>
              <a:srgbClr val="E1FFF0"/>
            </a:solidFill>
            <a:ln w="34925" cmpd="thickThin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5DBB088-0E48-3892-F136-86E8804F7DB0}"/>
                </a:ext>
              </a:extLst>
            </p:cNvPr>
            <p:cNvSpPr txBox="1"/>
            <p:nvPr/>
          </p:nvSpPr>
          <p:spPr>
            <a:xfrm>
              <a:off x="803275" y="4261301"/>
              <a:ext cx="2916238" cy="1076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Получение перспективных инструментальных и конструкционных материалов, формирование заготовок</a:t>
              </a:r>
              <a:endParaRPr lang="ru-RU" altLang="ru-RU" sz="1600">
                <a:latin typeface="Bahnschrift Light SemiCondensed" panose="020B0502040204020203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8A32D9D-7257-AC72-1EB5-C7E64E26B492}"/>
                </a:ext>
              </a:extLst>
            </p:cNvPr>
            <p:cNvSpPr txBox="1"/>
            <p:nvPr/>
          </p:nvSpPr>
          <p:spPr bwMode="auto">
            <a:xfrm>
              <a:off x="3844925" y="4339087"/>
              <a:ext cx="2544763" cy="11255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Формообразование изделий машиностроения из конструкционных сплавов, керамических и композиционных материалов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2E89E9-5BE9-FB58-4ED6-0300B81A3187}"/>
                </a:ext>
              </a:extLst>
            </p:cNvPr>
            <p:cNvSpPr txBox="1"/>
            <p:nvPr/>
          </p:nvSpPr>
          <p:spPr>
            <a:xfrm>
              <a:off x="6459538" y="4248601"/>
              <a:ext cx="2805112" cy="107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Формирование износоустойчивых покрытий, модификация поверхности изделий машиностроения</a:t>
              </a:r>
              <a:endParaRPr lang="ru-RU" altLang="ru-RU" sz="16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D527F1-2D1D-F934-22C1-B91BF305A2D4}"/>
                </a:ext>
              </a:extLst>
            </p:cNvPr>
            <p:cNvSpPr txBox="1"/>
            <p:nvPr/>
          </p:nvSpPr>
          <p:spPr>
            <a:xfrm>
              <a:off x="9291638" y="4234315"/>
              <a:ext cx="2771775" cy="10762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Мониторинг и интерактивная диагностика</a:t>
              </a:r>
              <a:r>
                <a:rPr lang="ru-RU" altLang="ru-RU" sz="16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 </a:t>
              </a:r>
              <a:r>
                <a:rPr lang="ru-RU" altLang="ru-RU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состояния машиностроительных изделий в процессе их эксплуатации</a:t>
              </a:r>
              <a:endParaRPr lang="ru-RU" altLang="ru-RU" sz="16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B6770BD-6440-F822-7D40-FB460C64A06E}"/>
                </a:ext>
              </a:extLst>
            </p:cNvPr>
            <p:cNvSpPr/>
            <p:nvPr/>
          </p:nvSpPr>
          <p:spPr>
            <a:xfrm>
              <a:off x="1652170" y="2387183"/>
              <a:ext cx="2062800" cy="651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DE09EBB4-B803-C8AE-9C3B-AF9D508683F0}"/>
                </a:ext>
              </a:extLst>
            </p:cNvPr>
            <p:cNvSpPr/>
            <p:nvPr/>
          </p:nvSpPr>
          <p:spPr bwMode="auto">
            <a:xfrm>
              <a:off x="4293474" y="2390861"/>
              <a:ext cx="2062800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53D938-B7C7-B7D3-DDFD-52F0B71888F0}"/>
                </a:ext>
              </a:extLst>
            </p:cNvPr>
            <p:cNvSpPr/>
            <p:nvPr/>
          </p:nvSpPr>
          <p:spPr bwMode="auto">
            <a:xfrm>
              <a:off x="2824726" y="3341213"/>
              <a:ext cx="2062800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B3A113B0-22F8-897E-D34A-85E4B8B6FEEA}"/>
                </a:ext>
              </a:extLst>
            </p:cNvPr>
            <p:cNvSpPr/>
            <p:nvPr/>
          </p:nvSpPr>
          <p:spPr bwMode="auto">
            <a:xfrm>
              <a:off x="6850079" y="2386720"/>
              <a:ext cx="2062800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616D4FD7-2F5E-7377-1927-448C4BC74979}"/>
                </a:ext>
              </a:extLst>
            </p:cNvPr>
            <p:cNvSpPr/>
            <p:nvPr/>
          </p:nvSpPr>
          <p:spPr bwMode="auto">
            <a:xfrm>
              <a:off x="9433506" y="2383716"/>
              <a:ext cx="2062800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467" name="TextBox 9">
              <a:extLst>
                <a:ext uri="{FF2B5EF4-FFF2-40B4-BE49-F238E27FC236}">
                  <a16:creationId xmlns:a16="http://schemas.microsoft.com/office/drawing/2014/main" id="{68B798AA-75DA-F891-AF46-16547217C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678" y="2383215"/>
              <a:ext cx="178578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«Композиционные материалы»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0AB539-5E81-81CA-FFEC-68020460DB8F}"/>
                </a:ext>
              </a:extLst>
            </p:cNvPr>
            <p:cNvSpPr txBox="1"/>
            <p:nvPr/>
          </p:nvSpPr>
          <p:spPr bwMode="auto">
            <a:xfrm>
              <a:off x="2797490" y="3334194"/>
              <a:ext cx="2104049" cy="61555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95250" prst="coolSlant"/>
            </a:sp3d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700">
                  <a:latin typeface="Bahnschrift Light SemiCondensed" panose="020B0502040204020203" pitchFamily="34" charset="0"/>
                </a:rPr>
                <a:t>«Технологическое проектирование»</a:t>
              </a:r>
            </a:p>
          </p:txBody>
        </p:sp>
        <p:sp>
          <p:nvSpPr>
            <p:cNvPr id="18471" name="TextBox 10">
              <a:extLst>
                <a:ext uri="{FF2B5EF4-FFF2-40B4-BE49-F238E27FC236}">
                  <a16:creationId xmlns:a16="http://schemas.microsoft.com/office/drawing/2014/main" id="{398AD1FD-E2EC-3EC1-58D1-1CD2E11B2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408" y="2385100"/>
              <a:ext cx="136462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«Прикладная математика»</a:t>
              </a:r>
            </a:p>
          </p:txBody>
        </p:sp>
        <p:sp>
          <p:nvSpPr>
            <p:cNvPr id="18472" name="TextBox 12">
              <a:extLst>
                <a:ext uri="{FF2B5EF4-FFF2-40B4-BE49-F238E27FC236}">
                  <a16:creationId xmlns:a16="http://schemas.microsoft.com/office/drawing/2014/main" id="{0958FE80-BA98-7C0B-4AA2-0E0072E03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7163" y="2338809"/>
              <a:ext cx="2059143" cy="72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«Компьютерные системы управления»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315155FD-635B-75A6-8EE4-2FBCA2ADC7F6}"/>
                </a:ext>
              </a:extLst>
            </p:cNvPr>
            <p:cNvSpPr/>
            <p:nvPr/>
          </p:nvSpPr>
          <p:spPr bwMode="auto">
            <a:xfrm>
              <a:off x="3203503" y="1465353"/>
              <a:ext cx="3132000" cy="727650"/>
            </a:xfrm>
            <a:prstGeom prst="rect">
              <a:avLst/>
            </a:prstGeom>
            <a:solidFill>
              <a:schemeClr val="bg1"/>
            </a:solidFill>
            <a:ln w="31750" cmpd="thickThin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9CC745-E873-2A04-2572-CFF42DA3156B}"/>
                </a:ext>
              </a:extLst>
            </p:cNvPr>
            <p:cNvSpPr txBox="1"/>
            <p:nvPr/>
          </p:nvSpPr>
          <p:spPr bwMode="auto">
            <a:xfrm>
              <a:off x="3189288" y="1465783"/>
              <a:ext cx="3132137" cy="6460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Кафедра «Высокоэффективные технологии обработки» 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6A323048-3553-59F8-E66D-8B84551CEC2B}"/>
                </a:ext>
              </a:extLst>
            </p:cNvPr>
            <p:cNvSpPr/>
            <p:nvPr/>
          </p:nvSpPr>
          <p:spPr bwMode="auto">
            <a:xfrm>
              <a:off x="6860744" y="1473410"/>
              <a:ext cx="3132000" cy="727200"/>
            </a:xfrm>
            <a:prstGeom prst="rect">
              <a:avLst/>
            </a:prstGeom>
            <a:solidFill>
              <a:schemeClr val="bg1"/>
            </a:solidFill>
            <a:ln w="31750" cmpd="thickThin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589B106-CFA3-B6E0-1382-7F7D110A79F9}"/>
                </a:ext>
              </a:extLst>
            </p:cNvPr>
            <p:cNvSpPr txBox="1"/>
            <p:nvPr/>
          </p:nvSpPr>
          <p:spPr bwMode="auto">
            <a:xfrm>
              <a:off x="6846888" y="1489594"/>
              <a:ext cx="3119437" cy="646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Лаборатория искрового плазменного спекания  </a:t>
              </a:r>
            </a:p>
          </p:txBody>
        </p:sp>
        <p:sp>
          <p:nvSpPr>
            <p:cNvPr id="18481" name="TextBox 20">
              <a:extLst>
                <a:ext uri="{FF2B5EF4-FFF2-40B4-BE49-F238E27FC236}">
                  <a16:creationId xmlns:a16="http://schemas.microsoft.com/office/drawing/2014/main" id="{B1CECDCD-1B87-4F4A-925F-E270DE313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5479" y="1054182"/>
              <a:ext cx="10289833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1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БАЗОВЫЕ СТРУКТУРНЫЕ ПОДРАЗДЕЛЕНИЯ НАУЧНОЙ ШКОЛЫ 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70EF0923-60FF-00F5-FE97-FBF9B57E64E7}"/>
                </a:ext>
              </a:extLst>
            </p:cNvPr>
            <p:cNvSpPr/>
            <p:nvPr/>
          </p:nvSpPr>
          <p:spPr bwMode="auto">
            <a:xfrm>
              <a:off x="8274184" y="3350811"/>
              <a:ext cx="2063552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4FC7E05D-7CA9-627B-CB42-F6A315CBD1AF}"/>
                </a:ext>
              </a:extLst>
            </p:cNvPr>
            <p:cNvSpPr/>
            <p:nvPr/>
          </p:nvSpPr>
          <p:spPr bwMode="auto">
            <a:xfrm>
              <a:off x="5549179" y="3353002"/>
              <a:ext cx="2062800" cy="651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2225">
              <a:solidFill>
                <a:schemeClr val="bg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95250" h="508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488" name="TextBox 57">
              <a:extLst>
                <a:ext uri="{FF2B5EF4-FFF2-40B4-BE49-F238E27FC236}">
                  <a16:creationId xmlns:a16="http://schemas.microsoft.com/office/drawing/2014/main" id="{5C1835FB-D685-B081-7DC4-86EECC641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490" y="2521162"/>
              <a:ext cx="2200619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«Физика»</a:t>
              </a:r>
            </a:p>
          </p:txBody>
        </p:sp>
        <p:sp>
          <p:nvSpPr>
            <p:cNvPr id="18489" name="TextBox 11">
              <a:extLst>
                <a:ext uri="{FF2B5EF4-FFF2-40B4-BE49-F238E27FC236}">
                  <a16:creationId xmlns:a16="http://schemas.microsoft.com/office/drawing/2014/main" id="{43D25E49-E05F-4CE3-06F3-FB3C7664A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5408" y="3324298"/>
              <a:ext cx="2304256" cy="72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«Измерительные информационные системы и технологии» </a:t>
              </a:r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B5F58E12-7CD7-B2DC-B424-0C8FDBAC2DFA}"/>
                </a:ext>
              </a:extLst>
            </p:cNvPr>
            <p:cNvCxnSpPr/>
            <p:nvPr/>
          </p:nvCxnSpPr>
          <p:spPr>
            <a:xfrm>
              <a:off x="1992313" y="3038956"/>
              <a:ext cx="0" cy="1260444"/>
            </a:xfrm>
            <a:prstGeom prst="line">
              <a:avLst/>
            </a:prstGeom>
            <a:ln w="19050">
              <a:solidFill>
                <a:srgbClr val="84A1D6"/>
              </a:solidFill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17367E84-2D72-12B7-483C-B18874D78527}"/>
                </a:ext>
              </a:extLst>
            </p:cNvPr>
            <p:cNvCxnSpPr/>
            <p:nvPr/>
          </p:nvCxnSpPr>
          <p:spPr>
            <a:xfrm>
              <a:off x="2381250" y="3673940"/>
              <a:ext cx="431800" cy="0"/>
            </a:xfrm>
            <a:prstGeom prst="line">
              <a:avLst/>
            </a:prstGeom>
            <a:ln w="19050">
              <a:solidFill>
                <a:srgbClr val="84A1D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8B38D3C5-9325-70E9-08A4-1757F6428C0F}"/>
                </a:ext>
              </a:extLst>
            </p:cNvPr>
            <p:cNvCxnSpPr/>
            <p:nvPr/>
          </p:nvCxnSpPr>
          <p:spPr bwMode="auto">
            <a:xfrm flipV="1">
              <a:off x="8478838" y="3185002"/>
              <a:ext cx="2339975" cy="0"/>
            </a:xfrm>
            <a:prstGeom prst="line">
              <a:avLst/>
            </a:prstGeom>
            <a:ln w="19050">
              <a:solidFill>
                <a:srgbClr val="76B5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6B469ED4-6091-0768-4470-1CF5549C70F9}"/>
                </a:ext>
              </a:extLst>
            </p:cNvPr>
            <p:cNvCxnSpPr/>
            <p:nvPr/>
          </p:nvCxnSpPr>
          <p:spPr bwMode="auto">
            <a:xfrm>
              <a:off x="10809288" y="3185002"/>
              <a:ext cx="0" cy="1115986"/>
            </a:xfrm>
            <a:prstGeom prst="line">
              <a:avLst/>
            </a:prstGeom>
            <a:ln w="19050">
              <a:solidFill>
                <a:srgbClr val="76B54B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9F73C8CD-A141-91F9-833C-71259C610C24}"/>
                </a:ext>
              </a:extLst>
            </p:cNvPr>
            <p:cNvCxnSpPr/>
            <p:nvPr/>
          </p:nvCxnSpPr>
          <p:spPr bwMode="auto">
            <a:xfrm>
              <a:off x="8482013" y="3043719"/>
              <a:ext cx="0" cy="144458"/>
            </a:xfrm>
            <a:prstGeom prst="line">
              <a:avLst/>
            </a:prstGeom>
            <a:ln w="19050">
              <a:solidFill>
                <a:srgbClr val="76B54B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95" name="TextBox 39">
              <a:extLst>
                <a:ext uri="{FF2B5EF4-FFF2-40B4-BE49-F238E27FC236}">
                  <a16:creationId xmlns:a16="http://schemas.microsoft.com/office/drawing/2014/main" id="{D1E749F6-FA83-4ADE-49F5-838E0A296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5794" y="3324825"/>
              <a:ext cx="2103468" cy="72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700">
                  <a:latin typeface="Bahnschrift Light SemiCondensed" panose="020B0502040204020203" pitchFamily="34" charset="0"/>
                </a:rPr>
                <a:t>«Инструментальная техника и технология формообразования»</a:t>
              </a: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3D33875F-6101-956F-2E17-A29BA2558EA3}"/>
                </a:ext>
              </a:extLst>
            </p:cNvPr>
            <p:cNvCxnSpPr/>
            <p:nvPr/>
          </p:nvCxnSpPr>
          <p:spPr>
            <a:xfrm>
              <a:off x="2386013" y="3673940"/>
              <a:ext cx="0" cy="615935"/>
            </a:xfrm>
            <a:prstGeom prst="line">
              <a:avLst/>
            </a:prstGeom>
            <a:ln w="19050">
              <a:solidFill>
                <a:srgbClr val="84A1D6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CF2007B0-2935-6E05-16ED-D27BC3687BAD}"/>
                </a:ext>
              </a:extLst>
            </p:cNvPr>
            <p:cNvCxnSpPr/>
            <p:nvPr/>
          </p:nvCxnSpPr>
          <p:spPr bwMode="auto">
            <a:xfrm>
              <a:off x="4495800" y="3983496"/>
              <a:ext cx="0" cy="320667"/>
            </a:xfrm>
            <a:prstGeom prst="line">
              <a:avLst/>
            </a:prstGeom>
            <a:ln w="19050">
              <a:solidFill>
                <a:srgbClr val="FF4B4B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22A57AB9-04B7-4338-548F-481CE7572361}"/>
                </a:ext>
              </a:extLst>
            </p:cNvPr>
            <p:cNvCxnSpPr/>
            <p:nvPr/>
          </p:nvCxnSpPr>
          <p:spPr bwMode="auto">
            <a:xfrm flipV="1">
              <a:off x="5257800" y="3177066"/>
              <a:ext cx="2584450" cy="0"/>
            </a:xfrm>
            <a:prstGeom prst="line">
              <a:avLst/>
            </a:prstGeom>
            <a:ln w="19050">
              <a:solidFill>
                <a:srgbClr val="FFD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AA6A467F-7B02-89C1-877C-4F290D498D1F}"/>
                </a:ext>
              </a:extLst>
            </p:cNvPr>
            <p:cNvCxnSpPr/>
            <p:nvPr/>
          </p:nvCxnSpPr>
          <p:spPr bwMode="auto">
            <a:xfrm>
              <a:off x="7839075" y="3177066"/>
              <a:ext cx="0" cy="1152497"/>
            </a:xfrm>
            <a:prstGeom prst="line">
              <a:avLst/>
            </a:prstGeom>
            <a:ln w="19050">
              <a:solidFill>
                <a:srgbClr val="FFD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B8515425-30A7-8163-0915-8CF4DE4A680B}"/>
                </a:ext>
              </a:extLst>
            </p:cNvPr>
            <p:cNvCxnSpPr/>
            <p:nvPr/>
          </p:nvCxnSpPr>
          <p:spPr bwMode="auto">
            <a:xfrm>
              <a:off x="5262563" y="3034194"/>
              <a:ext cx="0" cy="144458"/>
            </a:xfrm>
            <a:prstGeom prst="line">
              <a:avLst/>
            </a:prstGeom>
            <a:ln w="19050">
              <a:solidFill>
                <a:srgbClr val="FFD4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B071BA9E-159D-EF3C-C7C4-61DE5CEFEE9E}"/>
                </a:ext>
              </a:extLst>
            </p:cNvPr>
            <p:cNvCxnSpPr/>
            <p:nvPr/>
          </p:nvCxnSpPr>
          <p:spPr bwMode="auto">
            <a:xfrm>
              <a:off x="5926138" y="4000957"/>
              <a:ext cx="0" cy="320667"/>
            </a:xfrm>
            <a:prstGeom prst="line">
              <a:avLst/>
            </a:prstGeom>
            <a:ln w="19050">
              <a:solidFill>
                <a:srgbClr val="FF4B4B"/>
              </a:solidFill>
              <a:headEnd type="none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78EEEE94-DC2F-A9D4-48F9-7C2A283C0159}"/>
                </a:ext>
              </a:extLst>
            </p:cNvPr>
            <p:cNvCxnSpPr/>
            <p:nvPr/>
          </p:nvCxnSpPr>
          <p:spPr bwMode="auto">
            <a:xfrm>
              <a:off x="11050588" y="3037369"/>
              <a:ext cx="0" cy="1295368"/>
            </a:xfrm>
            <a:prstGeom prst="line">
              <a:avLst/>
            </a:prstGeom>
            <a:ln w="19050">
              <a:solidFill>
                <a:srgbClr val="76B54B"/>
              </a:solidFill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C50DE8B2-88DA-7B77-B662-3C94576858D9}"/>
                </a:ext>
              </a:extLst>
            </p:cNvPr>
            <p:cNvCxnSpPr/>
            <p:nvPr/>
          </p:nvCxnSpPr>
          <p:spPr bwMode="auto">
            <a:xfrm>
              <a:off x="8058150" y="3045306"/>
              <a:ext cx="0" cy="1260444"/>
            </a:xfrm>
            <a:prstGeom prst="line">
              <a:avLst/>
            </a:prstGeom>
            <a:ln w="19050">
              <a:solidFill>
                <a:srgbClr val="FFD44B"/>
              </a:solidFill>
              <a:headEnd type="none"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Равнобедренный треугольник 89">
              <a:extLst>
                <a:ext uri="{FF2B5EF4-FFF2-40B4-BE49-F238E27FC236}">
                  <a16:creationId xmlns:a16="http://schemas.microsoft.com/office/drawing/2014/main" id="{9C321661-2BE4-7F63-44B6-8E6093D42843}"/>
                </a:ext>
              </a:extLst>
            </p:cNvPr>
            <p:cNvSpPr/>
            <p:nvPr/>
          </p:nvSpPr>
          <p:spPr>
            <a:xfrm flipV="1">
              <a:off x="10975975" y="4143829"/>
              <a:ext cx="144463" cy="215895"/>
            </a:xfrm>
            <a:prstGeom prst="triangle">
              <a:avLst/>
            </a:prstGeom>
            <a:solidFill>
              <a:srgbClr val="76B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48FD7D45-91DA-3FB6-A981-C8F6A6190428}"/>
                </a:ext>
              </a:extLst>
            </p:cNvPr>
            <p:cNvCxnSpPr/>
            <p:nvPr/>
          </p:nvCxnSpPr>
          <p:spPr bwMode="auto">
            <a:xfrm flipV="1">
              <a:off x="7204075" y="4132717"/>
              <a:ext cx="2936875" cy="0"/>
            </a:xfrm>
            <a:prstGeom prst="line">
              <a:avLst/>
            </a:prstGeom>
            <a:ln w="19050">
              <a:solidFill>
                <a:srgbClr val="76B5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id="{A91E6D88-799B-906D-DCCC-025D47AD8D27}"/>
                </a:ext>
              </a:extLst>
            </p:cNvPr>
            <p:cNvCxnSpPr/>
            <p:nvPr/>
          </p:nvCxnSpPr>
          <p:spPr bwMode="auto">
            <a:xfrm>
              <a:off x="7197725" y="4013657"/>
              <a:ext cx="0" cy="126997"/>
            </a:xfrm>
            <a:prstGeom prst="line">
              <a:avLst/>
            </a:prstGeom>
            <a:ln w="19050">
              <a:solidFill>
                <a:srgbClr val="76B54B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DC86D3DD-7F7F-E44B-FB51-7204B96B4F38}"/>
                </a:ext>
              </a:extLst>
            </p:cNvPr>
            <p:cNvCxnSpPr/>
            <p:nvPr/>
          </p:nvCxnSpPr>
          <p:spPr bwMode="auto">
            <a:xfrm>
              <a:off x="10139363" y="4127954"/>
              <a:ext cx="0" cy="179384"/>
            </a:xfrm>
            <a:prstGeom prst="line">
              <a:avLst/>
            </a:prstGeom>
            <a:ln w="19050">
              <a:solidFill>
                <a:srgbClr val="76B54B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Равнобедренный треугольник 106">
              <a:extLst>
                <a:ext uri="{FF2B5EF4-FFF2-40B4-BE49-F238E27FC236}">
                  <a16:creationId xmlns:a16="http://schemas.microsoft.com/office/drawing/2014/main" id="{B4810185-BC78-5F00-ADAE-8BF01DAD8822}"/>
                </a:ext>
              </a:extLst>
            </p:cNvPr>
            <p:cNvSpPr/>
            <p:nvPr/>
          </p:nvSpPr>
          <p:spPr bwMode="auto">
            <a:xfrm flipV="1">
              <a:off x="10734675" y="4150179"/>
              <a:ext cx="142875" cy="215895"/>
            </a:xfrm>
            <a:prstGeom prst="triangle">
              <a:avLst/>
            </a:prstGeom>
            <a:solidFill>
              <a:srgbClr val="76B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08" name="Равнобедренный треугольник 107">
              <a:extLst>
                <a:ext uri="{FF2B5EF4-FFF2-40B4-BE49-F238E27FC236}">
                  <a16:creationId xmlns:a16="http://schemas.microsoft.com/office/drawing/2014/main" id="{A0CF0ABF-CB94-2CD1-6B4B-E00BFF3D5D9A}"/>
                </a:ext>
              </a:extLst>
            </p:cNvPr>
            <p:cNvSpPr/>
            <p:nvPr/>
          </p:nvSpPr>
          <p:spPr bwMode="auto">
            <a:xfrm flipV="1">
              <a:off x="10063163" y="4177166"/>
              <a:ext cx="142875" cy="215895"/>
            </a:xfrm>
            <a:prstGeom prst="triangle">
              <a:avLst/>
            </a:prstGeom>
            <a:solidFill>
              <a:srgbClr val="76B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09" name="Равнобедренный треугольник 108">
              <a:extLst>
                <a:ext uri="{FF2B5EF4-FFF2-40B4-BE49-F238E27FC236}">
                  <a16:creationId xmlns:a16="http://schemas.microsoft.com/office/drawing/2014/main" id="{A53E21A8-18D3-1B27-7C24-63E252C3CE86}"/>
                </a:ext>
              </a:extLst>
            </p:cNvPr>
            <p:cNvSpPr/>
            <p:nvPr/>
          </p:nvSpPr>
          <p:spPr bwMode="auto">
            <a:xfrm flipV="1">
              <a:off x="7986713" y="4177166"/>
              <a:ext cx="142875" cy="215895"/>
            </a:xfrm>
            <a:prstGeom prst="triangle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10" name="Равнобедренный треугольник 109">
              <a:extLst>
                <a:ext uri="{FF2B5EF4-FFF2-40B4-BE49-F238E27FC236}">
                  <a16:creationId xmlns:a16="http://schemas.microsoft.com/office/drawing/2014/main" id="{2AC2DE29-E6D2-520E-42C5-EC5A7E7FFCE0}"/>
                </a:ext>
              </a:extLst>
            </p:cNvPr>
            <p:cNvSpPr/>
            <p:nvPr/>
          </p:nvSpPr>
          <p:spPr bwMode="auto">
            <a:xfrm flipV="1">
              <a:off x="7770813" y="4177166"/>
              <a:ext cx="142875" cy="215895"/>
            </a:xfrm>
            <a:prstGeom prst="triangle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11" name="Равнобедренный треугольник 110">
              <a:extLst>
                <a:ext uri="{FF2B5EF4-FFF2-40B4-BE49-F238E27FC236}">
                  <a16:creationId xmlns:a16="http://schemas.microsoft.com/office/drawing/2014/main" id="{9D61DC7B-81F2-6F72-9023-978B275CEC7F}"/>
                </a:ext>
              </a:extLst>
            </p:cNvPr>
            <p:cNvSpPr/>
            <p:nvPr/>
          </p:nvSpPr>
          <p:spPr bwMode="auto">
            <a:xfrm flipV="1">
              <a:off x="5854700" y="4148592"/>
              <a:ext cx="142875" cy="215895"/>
            </a:xfrm>
            <a:prstGeom prst="triangle">
              <a:avLst/>
            </a:prstGeom>
            <a:solidFill>
              <a:srgbClr val="FF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12" name="Равнобедренный треугольник 111">
              <a:extLst>
                <a:ext uri="{FF2B5EF4-FFF2-40B4-BE49-F238E27FC236}">
                  <a16:creationId xmlns:a16="http://schemas.microsoft.com/office/drawing/2014/main" id="{38A6CFCA-EE39-09AE-5FCD-F5F8D7798F83}"/>
                </a:ext>
              </a:extLst>
            </p:cNvPr>
            <p:cNvSpPr/>
            <p:nvPr/>
          </p:nvSpPr>
          <p:spPr bwMode="auto">
            <a:xfrm flipV="1">
              <a:off x="4414838" y="4135892"/>
              <a:ext cx="144462" cy="217482"/>
            </a:xfrm>
            <a:prstGeom prst="triangle">
              <a:avLst/>
            </a:prstGeom>
            <a:solidFill>
              <a:srgbClr val="FF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13" name="Равнобедренный треугольник 112">
              <a:extLst>
                <a:ext uri="{FF2B5EF4-FFF2-40B4-BE49-F238E27FC236}">
                  <a16:creationId xmlns:a16="http://schemas.microsoft.com/office/drawing/2014/main" id="{F7D05805-A985-509F-6BBB-2F9E4B12CD75}"/>
                </a:ext>
              </a:extLst>
            </p:cNvPr>
            <p:cNvSpPr/>
            <p:nvPr/>
          </p:nvSpPr>
          <p:spPr bwMode="auto">
            <a:xfrm flipV="1">
              <a:off x="2319338" y="4140654"/>
              <a:ext cx="144462" cy="217483"/>
            </a:xfrm>
            <a:prstGeom prst="triangle">
              <a:avLst/>
            </a:prstGeom>
            <a:solidFill>
              <a:srgbClr val="84A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14" name="Равнобедренный треугольник 113">
              <a:extLst>
                <a:ext uri="{FF2B5EF4-FFF2-40B4-BE49-F238E27FC236}">
                  <a16:creationId xmlns:a16="http://schemas.microsoft.com/office/drawing/2014/main" id="{87A55E6F-775E-D8A4-2103-683C95339134}"/>
                </a:ext>
              </a:extLst>
            </p:cNvPr>
            <p:cNvSpPr/>
            <p:nvPr/>
          </p:nvSpPr>
          <p:spPr bwMode="auto">
            <a:xfrm flipV="1">
              <a:off x="1919288" y="4147004"/>
              <a:ext cx="144462" cy="215895"/>
            </a:xfrm>
            <a:prstGeom prst="triangle">
              <a:avLst/>
            </a:prstGeom>
            <a:solidFill>
              <a:srgbClr val="84A1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9132496A-495C-40AC-1F27-46A265E16761}"/>
                </a:ext>
              </a:extLst>
            </p:cNvPr>
            <p:cNvCxnSpPr/>
            <p:nvPr/>
          </p:nvCxnSpPr>
          <p:spPr bwMode="auto">
            <a:xfrm>
              <a:off x="10348913" y="3672353"/>
              <a:ext cx="215900" cy="0"/>
            </a:xfrm>
            <a:prstGeom prst="line">
              <a:avLst/>
            </a:prstGeom>
            <a:ln w="19050">
              <a:solidFill>
                <a:srgbClr val="76B54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98DC245A-A87B-34B8-A3AB-AE2B27686D19}"/>
                </a:ext>
              </a:extLst>
            </p:cNvPr>
            <p:cNvCxnSpPr/>
            <p:nvPr/>
          </p:nvCxnSpPr>
          <p:spPr bwMode="auto">
            <a:xfrm>
              <a:off x="10560050" y="3664416"/>
              <a:ext cx="0" cy="676258"/>
            </a:xfrm>
            <a:prstGeom prst="line">
              <a:avLst/>
            </a:prstGeom>
            <a:ln w="19050">
              <a:solidFill>
                <a:srgbClr val="76B54B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Равнобедренный треугольник 116">
              <a:extLst>
                <a:ext uri="{FF2B5EF4-FFF2-40B4-BE49-F238E27FC236}">
                  <a16:creationId xmlns:a16="http://schemas.microsoft.com/office/drawing/2014/main" id="{C06A097F-F737-3649-AB72-F335223E7F69}"/>
                </a:ext>
              </a:extLst>
            </p:cNvPr>
            <p:cNvSpPr/>
            <p:nvPr/>
          </p:nvSpPr>
          <p:spPr bwMode="auto">
            <a:xfrm flipV="1">
              <a:off x="10493375" y="4167641"/>
              <a:ext cx="144463" cy="215895"/>
            </a:xfrm>
            <a:prstGeom prst="triangle">
              <a:avLst/>
            </a:prstGeom>
            <a:solidFill>
              <a:srgbClr val="76B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01BA53C2-E64B-C929-C147-6BE69A3DA42F}"/>
                </a:ext>
              </a:extLst>
            </p:cNvPr>
            <p:cNvSpPr/>
            <p:nvPr/>
          </p:nvSpPr>
          <p:spPr>
            <a:xfrm>
              <a:off x="1936750" y="2984982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84A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0EB91E8A-9BAC-9652-5CE6-BF9062B6EC81}"/>
                </a:ext>
              </a:extLst>
            </p:cNvPr>
            <p:cNvSpPr/>
            <p:nvPr/>
          </p:nvSpPr>
          <p:spPr bwMode="auto">
            <a:xfrm>
              <a:off x="2771775" y="3616792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84A1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D473B92B-BAE4-85AC-3641-998780CB692D}"/>
                </a:ext>
              </a:extLst>
            </p:cNvPr>
            <p:cNvSpPr/>
            <p:nvPr/>
          </p:nvSpPr>
          <p:spPr bwMode="auto">
            <a:xfrm>
              <a:off x="4440238" y="3931109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803A64DD-DECD-8646-CAC6-1754920EAC24}"/>
                </a:ext>
              </a:extLst>
            </p:cNvPr>
            <p:cNvSpPr/>
            <p:nvPr/>
          </p:nvSpPr>
          <p:spPr bwMode="auto">
            <a:xfrm>
              <a:off x="5872163" y="3954921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47A54BC4-FAD3-E18E-1E1F-F925E7FAB730}"/>
                </a:ext>
              </a:extLst>
            </p:cNvPr>
            <p:cNvSpPr/>
            <p:nvPr/>
          </p:nvSpPr>
          <p:spPr bwMode="auto">
            <a:xfrm>
              <a:off x="5210175" y="2981807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CBD1F875-75C0-7E32-6939-C0A71868ACC2}"/>
                </a:ext>
              </a:extLst>
            </p:cNvPr>
            <p:cNvSpPr/>
            <p:nvPr/>
          </p:nvSpPr>
          <p:spPr bwMode="auto">
            <a:xfrm>
              <a:off x="8002588" y="2986570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D4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EC2079EC-F14B-F45C-65D8-E5BBD3F633AD}"/>
                </a:ext>
              </a:extLst>
            </p:cNvPr>
            <p:cNvSpPr/>
            <p:nvPr/>
          </p:nvSpPr>
          <p:spPr bwMode="auto">
            <a:xfrm>
              <a:off x="7150100" y="3964446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B016F630-E736-34F9-C864-25B77D16053A}"/>
                </a:ext>
              </a:extLst>
            </p:cNvPr>
            <p:cNvSpPr/>
            <p:nvPr/>
          </p:nvSpPr>
          <p:spPr bwMode="auto">
            <a:xfrm>
              <a:off x="8428038" y="2981807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EB456785-B744-A065-AB8E-D824191EFEEB}"/>
                </a:ext>
              </a:extLst>
            </p:cNvPr>
            <p:cNvSpPr/>
            <p:nvPr/>
          </p:nvSpPr>
          <p:spPr bwMode="auto">
            <a:xfrm>
              <a:off x="10993438" y="2984982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29" name="Овал 128">
              <a:extLst>
                <a:ext uri="{FF2B5EF4-FFF2-40B4-BE49-F238E27FC236}">
                  <a16:creationId xmlns:a16="http://schemas.microsoft.com/office/drawing/2014/main" id="{5EED2D94-E912-1EF2-4C5E-A67B1A321873}"/>
                </a:ext>
              </a:extLst>
            </p:cNvPr>
            <p:cNvSpPr/>
            <p:nvPr/>
          </p:nvSpPr>
          <p:spPr bwMode="auto">
            <a:xfrm>
              <a:off x="10288588" y="3618380"/>
              <a:ext cx="107950" cy="10794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6B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529" name="TextBox 91">
              <a:extLst>
                <a:ext uri="{FF2B5EF4-FFF2-40B4-BE49-F238E27FC236}">
                  <a16:creationId xmlns:a16="http://schemas.microsoft.com/office/drawing/2014/main" id="{31EBACBB-A460-9AC5-B208-1E5C3A757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505124" y="2625607"/>
              <a:ext cx="2144715" cy="88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КАФЕДРЫ УНИВЕРСИТЕТА – АКТИВНЫЕ УЧАСТНИКИ ПРОЕКТОВ ШКОЛЫ </a:t>
              </a:r>
            </a:p>
          </p:txBody>
        </p:sp>
        <p:sp>
          <p:nvSpPr>
            <p:cNvPr id="18530" name="TextBox 92">
              <a:extLst>
                <a:ext uri="{FF2B5EF4-FFF2-40B4-BE49-F238E27FC236}">
                  <a16:creationId xmlns:a16="http://schemas.microsoft.com/office/drawing/2014/main" id="{1A7F316D-EDC3-A858-9767-9662D7839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292896" y="5574051"/>
              <a:ext cx="1774155" cy="88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ЛАБОРАТОРНАЯ 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БАЗА ДЛЯ </a:t>
              </a:r>
            </a:p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ВЫПОЛНЕНИЯ  ПРОЕКТОВ</a:t>
              </a:r>
            </a:p>
          </p:txBody>
        </p:sp>
        <p:sp>
          <p:nvSpPr>
            <p:cNvPr id="18531" name="TextBox 95">
              <a:extLst>
                <a:ext uri="{FF2B5EF4-FFF2-40B4-BE49-F238E27FC236}">
                  <a16:creationId xmlns:a16="http://schemas.microsoft.com/office/drawing/2014/main" id="{515F000D-7FB2-7A21-78F6-CF0E16477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58468" y="4456163"/>
              <a:ext cx="1735968" cy="48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НАУЧНЫЕ НАПРАВЛЕНИЯ 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1ACAAC58-CD07-049D-BEBE-A8DF04395DE3}"/>
                </a:ext>
              </a:extLst>
            </p:cNvPr>
            <p:cNvCxnSpPr/>
            <p:nvPr/>
          </p:nvCxnSpPr>
          <p:spPr>
            <a:xfrm flipV="1">
              <a:off x="192088" y="4069219"/>
              <a:ext cx="1008062" cy="0"/>
            </a:xfrm>
            <a:prstGeom prst="line">
              <a:avLst/>
            </a:prstGeom>
            <a:ln w="12700">
              <a:solidFill>
                <a:srgbClr val="2F528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533" name="Рисунок 73">
              <a:extLst>
                <a:ext uri="{FF2B5EF4-FFF2-40B4-BE49-F238E27FC236}">
                  <a16:creationId xmlns:a16="http://schemas.microsoft.com/office/drawing/2014/main" id="{53A206B9-21B4-F64A-4378-9AF7EFF6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558" y="1030769"/>
              <a:ext cx="1267175" cy="126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0BAE7207-5DBC-6E42-BC42-519D63BCDD5A}"/>
                </a:ext>
              </a:extLst>
            </p:cNvPr>
            <p:cNvCxnSpPr/>
            <p:nvPr/>
          </p:nvCxnSpPr>
          <p:spPr bwMode="auto">
            <a:xfrm flipV="1">
              <a:off x="192088" y="2038856"/>
              <a:ext cx="1008062" cy="0"/>
            </a:xfrm>
            <a:prstGeom prst="line">
              <a:avLst/>
            </a:prstGeom>
            <a:ln w="12700">
              <a:solidFill>
                <a:srgbClr val="2F528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>
              <a:extLst>
                <a:ext uri="{FF2B5EF4-FFF2-40B4-BE49-F238E27FC236}">
                  <a16:creationId xmlns:a16="http://schemas.microsoft.com/office/drawing/2014/main" id="{2A3B3A02-DC95-50CA-F936-96C5F5058BFA}"/>
                </a:ext>
              </a:extLst>
            </p:cNvPr>
            <p:cNvCxnSpPr/>
            <p:nvPr/>
          </p:nvCxnSpPr>
          <p:spPr bwMode="auto">
            <a:xfrm flipV="1">
              <a:off x="182563" y="5313788"/>
              <a:ext cx="1008062" cy="0"/>
            </a:xfrm>
            <a:prstGeom prst="line">
              <a:avLst/>
            </a:prstGeom>
            <a:ln w="12700">
              <a:solidFill>
                <a:srgbClr val="2F528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637D9CB3-2B86-342D-6717-A10DA96A3BE3}"/>
                </a:ext>
              </a:extLst>
            </p:cNvPr>
            <p:cNvSpPr/>
            <p:nvPr/>
          </p:nvSpPr>
          <p:spPr>
            <a:xfrm>
              <a:off x="5954713" y="5658267"/>
              <a:ext cx="1681162" cy="83024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537" name="TextBox 27">
              <a:extLst>
                <a:ext uri="{FF2B5EF4-FFF2-40B4-BE49-F238E27FC236}">
                  <a16:creationId xmlns:a16="http://schemas.microsoft.com/office/drawing/2014/main" id="{40D64EE8-18B3-58AD-7AFA-CCD905AD7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3676" y="5649903"/>
              <a:ext cx="184165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технологий нанесения покрытий и термообработки 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D614AF1C-124A-C161-0904-233C4E94D62B}"/>
                </a:ext>
              </a:extLst>
            </p:cNvPr>
            <p:cNvSpPr/>
            <p:nvPr/>
          </p:nvSpPr>
          <p:spPr bwMode="auto">
            <a:xfrm>
              <a:off x="7813675" y="5659855"/>
              <a:ext cx="1681163" cy="8302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09660237-50C6-AA64-884D-CC6FA3C291D9}"/>
                </a:ext>
              </a:extLst>
            </p:cNvPr>
            <p:cNvSpPr/>
            <p:nvPr/>
          </p:nvSpPr>
          <p:spPr bwMode="auto">
            <a:xfrm>
              <a:off x="9658350" y="5658267"/>
              <a:ext cx="2051050" cy="83024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540" name="TextBox 41">
              <a:extLst>
                <a:ext uri="{FF2B5EF4-FFF2-40B4-BE49-F238E27FC236}">
                  <a16:creationId xmlns:a16="http://schemas.microsoft.com/office/drawing/2014/main" id="{87227412-F51C-C6C5-0927-788EAEFB6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1136" y="5661248"/>
              <a:ext cx="2520000" cy="90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технологий автоматизированного и безлюдного механо-обрабатывающего производства</a:t>
              </a:r>
            </a:p>
          </p:txBody>
        </p:sp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8BC84CDF-D1AA-4FBB-06F4-1A5EB23105A1}"/>
                </a:ext>
              </a:extLst>
            </p:cNvPr>
            <p:cNvSpPr/>
            <p:nvPr/>
          </p:nvSpPr>
          <p:spPr bwMode="auto">
            <a:xfrm>
              <a:off x="3741738" y="5620168"/>
              <a:ext cx="2047875" cy="43178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890F323D-2B22-BFBF-D9A7-2AF9803CB9ED}"/>
                </a:ext>
              </a:extLst>
            </p:cNvPr>
            <p:cNvSpPr/>
            <p:nvPr/>
          </p:nvSpPr>
          <p:spPr bwMode="auto">
            <a:xfrm>
              <a:off x="1296988" y="5621755"/>
              <a:ext cx="2268537" cy="4317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0CF13D99-E243-9CC5-49F4-7BD61119CF23}"/>
                </a:ext>
              </a:extLst>
            </p:cNvPr>
            <p:cNvSpPr/>
            <p:nvPr/>
          </p:nvSpPr>
          <p:spPr bwMode="auto">
            <a:xfrm>
              <a:off x="3735388" y="6120218"/>
              <a:ext cx="2047875" cy="43178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544" name="TextBox 70">
              <a:extLst>
                <a:ext uri="{FF2B5EF4-FFF2-40B4-BE49-F238E27FC236}">
                  <a16:creationId xmlns:a16="http://schemas.microsoft.com/office/drawing/2014/main" id="{7A50D2BF-CBBE-B992-8A09-A502DDE77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0623" y="6091867"/>
              <a:ext cx="2196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технологий резания материалов </a:t>
              </a:r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05902817-5041-A766-01E9-222D65203681}"/>
                </a:ext>
              </a:extLst>
            </p:cNvPr>
            <p:cNvSpPr/>
            <p:nvPr/>
          </p:nvSpPr>
          <p:spPr bwMode="auto">
            <a:xfrm>
              <a:off x="1295400" y="6121805"/>
              <a:ext cx="2268538" cy="43178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/>
            </a:p>
          </p:txBody>
        </p:sp>
        <p:sp>
          <p:nvSpPr>
            <p:cNvPr id="18546" name="TextBox 26">
              <a:extLst>
                <a:ext uri="{FF2B5EF4-FFF2-40B4-BE49-F238E27FC236}">
                  <a16:creationId xmlns:a16="http://schemas.microsoft.com/office/drawing/2014/main" id="{B2482479-5B44-D7DF-E764-FE3E7D4FD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6586" y="6108307"/>
              <a:ext cx="2520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инновационных аддитивных технологий</a:t>
              </a:r>
            </a:p>
          </p:txBody>
        </p: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21BB0630-DE1D-603D-6210-4B63357161CC}"/>
                </a:ext>
              </a:extLst>
            </p:cNvPr>
            <p:cNvCxnSpPr/>
            <p:nvPr/>
          </p:nvCxnSpPr>
          <p:spPr>
            <a:xfrm flipV="1">
              <a:off x="3563938" y="5883686"/>
              <a:ext cx="165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48" name="TextBox 132">
              <a:extLst>
                <a:ext uri="{FF2B5EF4-FFF2-40B4-BE49-F238E27FC236}">
                  <a16:creationId xmlns:a16="http://schemas.microsoft.com/office/drawing/2014/main" id="{AD7057DD-8486-269B-375C-7DFFD6A54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8639" y="5661248"/>
              <a:ext cx="19209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технологий обработки концентрированными потоками энергии</a:t>
              </a:r>
            </a:p>
          </p:txBody>
        </p:sp>
        <p:sp>
          <p:nvSpPr>
            <p:cNvPr id="18549" name="TextBox 142">
              <a:extLst>
                <a:ext uri="{FF2B5EF4-FFF2-40B4-BE49-F238E27FC236}">
                  <a16:creationId xmlns:a16="http://schemas.microsoft.com/office/drawing/2014/main" id="{8D6BE9DE-DF41-9E2F-7C50-AE12A6C15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1299" y="5592568"/>
              <a:ext cx="2047202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искрового плазменного спекания </a:t>
              </a:r>
            </a:p>
          </p:txBody>
        </p:sp>
        <p:sp>
          <p:nvSpPr>
            <p:cNvPr id="18550" name="TextBox 40">
              <a:extLst>
                <a:ext uri="{FF2B5EF4-FFF2-40B4-BE49-F238E27FC236}">
                  <a16:creationId xmlns:a16="http://schemas.microsoft.com/office/drawing/2014/main" id="{D880E593-29AC-00E8-79BC-F013C50AA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36" y="5605244"/>
              <a:ext cx="21912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500">
                  <a:solidFill>
                    <a:schemeClr val="bg1"/>
                  </a:solidFill>
                  <a:latin typeface="Bahnschrift Light SemiCondensed" panose="020B0502040204020203" pitchFamily="34" charset="0"/>
                </a:rPr>
                <a:t>Лаборатория технологий микрообработки</a:t>
              </a:r>
            </a:p>
          </p:txBody>
        </p:sp>
      </p:grp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48">
            <a:extLst>
              <a:ext uri="{FF2B5EF4-FFF2-40B4-BE49-F238E27FC236}">
                <a16:creationId xmlns:a16="http://schemas.microsoft.com/office/drawing/2014/main" id="{DADBAC55-76E2-8EC9-EB8F-CD580A866ADB}"/>
              </a:ext>
            </a:extLst>
          </p:cNvPr>
          <p:cNvGrpSpPr>
            <a:grpSpLocks/>
          </p:cNvGrpSpPr>
          <p:nvPr/>
        </p:nvGrpSpPr>
        <p:grpSpPr bwMode="auto">
          <a:xfrm>
            <a:off x="0" y="98425"/>
            <a:ext cx="12192000" cy="6354763"/>
            <a:chOff x="0" y="98189"/>
            <a:chExt cx="12192000" cy="6355147"/>
          </a:xfrm>
        </p:grpSpPr>
        <p:sp>
          <p:nvSpPr>
            <p:cNvPr id="28" name="Прямоугольник 84">
              <a:extLst>
                <a:ext uri="{FF2B5EF4-FFF2-40B4-BE49-F238E27FC236}">
                  <a16:creationId xmlns:a16="http://schemas.microsoft.com/office/drawing/2014/main" id="{D7151937-0098-DE0C-02B5-4CC0755C7D06}"/>
                </a:ext>
              </a:extLst>
            </p:cNvPr>
            <p:cNvSpPr/>
            <p:nvPr/>
          </p:nvSpPr>
          <p:spPr bwMode="auto">
            <a:xfrm>
              <a:off x="334963" y="676074"/>
              <a:ext cx="9505950" cy="46199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4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Научная школа </a:t>
              </a:r>
              <a:r>
                <a:rPr lang="ru-RU" altLang="ru-RU" sz="2400">
                  <a:solidFill>
                    <a:srgbClr val="10077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«Высокоэффективные технологии  обработки»</a:t>
              </a:r>
              <a:r>
                <a:rPr lang="ru-RU" altLang="ru-RU" sz="2400">
                  <a:solidFill>
                    <a:srgbClr val="10077F"/>
                  </a:solidFill>
                  <a:latin typeface="Bahnschrift Light SemiCondensed" panose="020B0502040204020203" pitchFamily="34" charset="0"/>
                </a:rPr>
                <a:t> сегодня…</a:t>
              </a:r>
            </a:p>
          </p:txBody>
        </p:sp>
        <p:pic>
          <p:nvPicPr>
            <p:cNvPr id="20484" name="Рисунок 86">
              <a:extLst>
                <a:ext uri="{FF2B5EF4-FFF2-40B4-BE49-F238E27FC236}">
                  <a16:creationId xmlns:a16="http://schemas.microsoft.com/office/drawing/2014/main" id="{49EEB827-A690-5093-2BE4-3783B50F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189"/>
              <a:ext cx="12192000" cy="43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Рисунок 1">
              <a:extLst>
                <a:ext uri="{FF2B5EF4-FFF2-40B4-BE49-F238E27FC236}">
                  <a16:creationId xmlns:a16="http://schemas.microsoft.com/office/drawing/2014/main" id="{7EC8D168-39A1-317C-3332-F03E12D1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360" y="1178327"/>
              <a:ext cx="1962572" cy="1308381"/>
            </a:xfrm>
            <a:prstGeom prst="rect">
              <a:avLst/>
            </a:prstGeom>
            <a:noFill/>
            <a:ln w="15875">
              <a:solidFill>
                <a:srgbClr val="648A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Рисунок 2">
              <a:extLst>
                <a:ext uri="{FF2B5EF4-FFF2-40B4-BE49-F238E27FC236}">
                  <a16:creationId xmlns:a16="http://schemas.microsoft.com/office/drawing/2014/main" id="{4CE73AE3-4A3B-2133-9188-6F8DB616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360" y="3823062"/>
              <a:ext cx="1960200" cy="1306800"/>
            </a:xfrm>
            <a:prstGeom prst="rect">
              <a:avLst/>
            </a:prstGeom>
            <a:noFill/>
            <a:ln w="15875">
              <a:solidFill>
                <a:srgbClr val="648A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Рисунок 30">
              <a:extLst>
                <a:ext uri="{FF2B5EF4-FFF2-40B4-BE49-F238E27FC236}">
                  <a16:creationId xmlns:a16="http://schemas.microsoft.com/office/drawing/2014/main" id="{DC4F898F-D443-02AC-6A23-060242B9E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6352" y="2501485"/>
              <a:ext cx="1960200" cy="1306800"/>
            </a:xfrm>
            <a:prstGeom prst="rect">
              <a:avLst/>
            </a:prstGeom>
            <a:noFill/>
            <a:ln w="15875">
              <a:solidFill>
                <a:srgbClr val="648A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Рисунок 31">
              <a:extLst>
                <a:ext uri="{FF2B5EF4-FFF2-40B4-BE49-F238E27FC236}">
                  <a16:creationId xmlns:a16="http://schemas.microsoft.com/office/drawing/2014/main" id="{0D217919-C8BF-1E3A-234E-24D5DCA10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4388" y="5146536"/>
              <a:ext cx="1960200" cy="1306800"/>
            </a:xfrm>
            <a:prstGeom prst="rect">
              <a:avLst/>
            </a:prstGeom>
            <a:noFill/>
            <a:ln w="15875">
              <a:solidFill>
                <a:srgbClr val="648A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72AF222-2D19-F340-3BE8-8DEFCA7F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70" y="1626322"/>
              <a:ext cx="775985" cy="720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DD0F0FC-3073-48CE-6038-BD7199EBA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7193" y="2634434"/>
              <a:ext cx="775985" cy="72000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851BB40-61C8-8AD7-8C2A-594680D3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369" y="3654121"/>
              <a:ext cx="775985" cy="72000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4865ABF-A78F-6BAD-B557-FF4CC0ADD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368" y="4924557"/>
              <a:ext cx="775985" cy="720000"/>
            </a:xfrm>
            <a:prstGeom prst="rect">
              <a:avLst/>
            </a:prstGeom>
          </p:spPr>
        </p:pic>
        <p:sp>
          <p:nvSpPr>
            <p:cNvPr id="20493" name="TextBox 43">
              <a:extLst>
                <a:ext uri="{FF2B5EF4-FFF2-40B4-BE49-F238E27FC236}">
                  <a16:creationId xmlns:a16="http://schemas.microsoft.com/office/drawing/2014/main" id="{AAE80999-6BD3-3851-1FEE-960F6F394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465" y="1461634"/>
              <a:ext cx="807471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Осуществляет подготовку высококвалицированных кадров на базе принципов интеграции научной и образовательной деятельности, ежегодно выпуская более 70 бакалавров, магистров и аспирантов </a:t>
              </a:r>
            </a:p>
          </p:txBody>
        </p:sp>
        <p:sp>
          <p:nvSpPr>
            <p:cNvPr id="20494" name="TextBox 44">
              <a:extLst>
                <a:ext uri="{FF2B5EF4-FFF2-40B4-BE49-F238E27FC236}">
                  <a16:creationId xmlns:a16="http://schemas.microsoft.com/office/drawing/2014/main" id="{0A9389B4-2AA7-58A7-DA04-FC23F3B12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464" y="2482787"/>
              <a:ext cx="856895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Выполняет ежегодно не менее 15 научно-исследовательских и технологических проектов с привлечением ведущих ученых и специалистов профильных (партнерских) кафедр университета </a:t>
              </a:r>
            </a:p>
          </p:txBody>
        </p:sp>
        <p:sp>
          <p:nvSpPr>
            <p:cNvPr id="20495" name="TextBox 45">
              <a:extLst>
                <a:ext uri="{FF2B5EF4-FFF2-40B4-BE49-F238E27FC236}">
                  <a16:creationId xmlns:a16="http://schemas.microsoft.com/office/drawing/2014/main" id="{516C3F83-8022-0D45-2803-781687EC4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3038" y="3507758"/>
              <a:ext cx="806314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Имеет в основе научно-педагогического состава 66 авторитетных ученых, опытных специалистов и перспективных исследователей из числа работников университета, из которых не менее 40% - молодые ученые и специалисты</a:t>
              </a:r>
            </a:p>
          </p:txBody>
        </p:sp>
        <p:sp>
          <p:nvSpPr>
            <p:cNvPr id="20496" name="TextBox 46">
              <a:extLst>
                <a:ext uri="{FF2B5EF4-FFF2-40B4-BE49-F238E27FC236}">
                  <a16:creationId xmlns:a16="http://schemas.microsoft.com/office/drawing/2014/main" id="{7645702C-40BE-96FC-0904-AA7174E62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638" y="4825174"/>
              <a:ext cx="808454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Публикует ежегодно на основе результатов инновационных исследований более 120 статей в зарубежных изданиях, индексируемых базами </a:t>
              </a:r>
              <a:r>
                <a:rPr lang="en-US" altLang="ru-RU" sz="2000">
                  <a:latin typeface="Bahnschrift Light SemiCondensed" panose="020B0502040204020203" pitchFamily="34" charset="0"/>
                </a:rPr>
                <a:t>Web of Science 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и </a:t>
              </a:r>
              <a:r>
                <a:rPr lang="en-US" altLang="ru-RU" sz="2000">
                  <a:latin typeface="Bahnschrift Light SemiCondensed" panose="020B0502040204020203" pitchFamily="34" charset="0"/>
                </a:rPr>
                <a:t>Scopus</a:t>
              </a:r>
              <a:r>
                <a:rPr lang="ru-RU" altLang="ru-RU" sz="2000">
                  <a:latin typeface="Bahnschrift Light SemiCondensed" panose="020B0502040204020203" pitchFamily="34" charset="0"/>
                </a:rPr>
                <a:t>, из которых 50 единиц – статьи в изданиях  1 и 2 квартилей </a:t>
              </a:r>
            </a:p>
          </p:txBody>
        </p:sp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37">
            <a:extLst>
              <a:ext uri="{FF2B5EF4-FFF2-40B4-BE49-F238E27FC236}">
                <a16:creationId xmlns:a16="http://schemas.microsoft.com/office/drawing/2014/main" id="{B33E831F-EB9E-5B13-916D-5841333CA3E8}"/>
              </a:ext>
            </a:extLst>
          </p:cNvPr>
          <p:cNvGrpSpPr>
            <a:grpSpLocks/>
          </p:cNvGrpSpPr>
          <p:nvPr/>
        </p:nvGrpSpPr>
        <p:grpSpPr bwMode="auto">
          <a:xfrm>
            <a:off x="0" y="98425"/>
            <a:ext cx="12192000" cy="6499225"/>
            <a:chOff x="0" y="98189"/>
            <a:chExt cx="12192000" cy="6499834"/>
          </a:xfrm>
        </p:grpSpPr>
        <p:sp>
          <p:nvSpPr>
            <p:cNvPr id="4" name="Прямоугольник 5">
              <a:extLst>
                <a:ext uri="{FF2B5EF4-FFF2-40B4-BE49-F238E27FC236}">
                  <a16:creationId xmlns:a16="http://schemas.microsoft.com/office/drawing/2014/main" id="{DAE64284-B291-9839-7235-37DD4A9FF6B8}"/>
                </a:ext>
              </a:extLst>
            </p:cNvPr>
            <p:cNvSpPr/>
            <p:nvPr/>
          </p:nvSpPr>
          <p:spPr bwMode="auto">
            <a:xfrm>
              <a:off x="1155700" y="476049"/>
              <a:ext cx="9880600" cy="954177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>
                  <a:solidFill>
                    <a:srgbClr val="101075"/>
                  </a:solidFill>
                  <a:latin typeface="Bahnschrift Light SemiCondensed" panose="020B0502040204020203" pitchFamily="34" charset="0"/>
                </a:rPr>
                <a:t>Примеры научных тематик (проектов), реализуемых школой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>
                  <a:solidFill>
                    <a:srgbClr val="101075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ahnschrift Light SemiCondensed" panose="020B0502040204020203" pitchFamily="34" charset="0"/>
                </a:rPr>
                <a:t>«Высокоэффективные технологии обработки»</a:t>
              </a:r>
              <a:endParaRPr lang="ru-RU" altLang="ru-RU">
                <a:effectLst>
                  <a:outerShdw blurRad="38100" dist="38100" dir="2700000" algn="tl">
                    <a:srgbClr val="C0C0C0"/>
                  </a:outerShdw>
                </a:effectLst>
                <a:latin typeface="Bahnschrift Light SemiCondensed" panose="020B0502040204020203" pitchFamily="34" charset="0"/>
              </a:endParaRPr>
            </a:p>
          </p:txBody>
        </p:sp>
        <p:sp>
          <p:nvSpPr>
            <p:cNvPr id="21508" name="Прямоугольник 1">
              <a:extLst>
                <a:ext uri="{FF2B5EF4-FFF2-40B4-BE49-F238E27FC236}">
                  <a16:creationId xmlns:a16="http://schemas.microsoft.com/office/drawing/2014/main" id="{BABACF8D-11E2-702D-0A7D-DAC743430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31" y="5109554"/>
              <a:ext cx="936904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Разработка технологий многокоординатной механической и электрофизической обработки изделий машиностроения и медицины</a:t>
              </a:r>
            </a:p>
          </p:txBody>
        </p:sp>
        <p:sp>
          <p:nvSpPr>
            <p:cNvPr id="21509" name="Прямоугольник 6">
              <a:extLst>
                <a:ext uri="{FF2B5EF4-FFF2-40B4-BE49-F238E27FC236}">
                  <a16:creationId xmlns:a16="http://schemas.microsoft.com/office/drawing/2014/main" id="{21CFCD14-7E64-C3E5-ADC4-85C91F90B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30" y="2096798"/>
              <a:ext cx="936904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Создание новых наноструктурированных материалов для машиностроения, инструментальной отрасли и медицины</a:t>
              </a:r>
            </a:p>
          </p:txBody>
        </p:sp>
        <p:sp>
          <p:nvSpPr>
            <p:cNvPr id="21510" name="Прямоугольник 7">
              <a:extLst>
                <a:ext uri="{FF2B5EF4-FFF2-40B4-BE49-F238E27FC236}">
                  <a16:creationId xmlns:a16="http://schemas.microsoft.com/office/drawing/2014/main" id="{10765076-C346-D9D8-A27C-E53DCA77F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728" y="3623102"/>
              <a:ext cx="938004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Применение аддитивных технологий для изготовления широкого спектра сложнопрофильных изделий машиностроения и медицины</a:t>
              </a:r>
            </a:p>
          </p:txBody>
        </p:sp>
        <p:sp>
          <p:nvSpPr>
            <p:cNvPr id="21511" name="Прямоугольник 8">
              <a:extLst>
                <a:ext uri="{FF2B5EF4-FFF2-40B4-BE49-F238E27FC236}">
                  <a16:creationId xmlns:a16="http://schemas.microsoft.com/office/drawing/2014/main" id="{45EA0DFD-1A53-8F1D-A6DC-53F2BDD8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30" y="4521917"/>
              <a:ext cx="89758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Исследование химического состава и физико-механических свойств материалов</a:t>
              </a:r>
            </a:p>
          </p:txBody>
        </p:sp>
        <p:sp>
          <p:nvSpPr>
            <p:cNvPr id="9" name="Прямоугольник: скругленные углы 32">
              <a:extLst>
                <a:ext uri="{FF2B5EF4-FFF2-40B4-BE49-F238E27FC236}">
                  <a16:creationId xmlns:a16="http://schemas.microsoft.com/office/drawing/2014/main" id="{76CF98C5-E7D9-127F-88BC-F485325B0A35}"/>
                </a:ext>
              </a:extLst>
            </p:cNvPr>
            <p:cNvSpPr/>
            <p:nvPr/>
          </p:nvSpPr>
          <p:spPr bwMode="auto">
            <a:xfrm>
              <a:off x="1241425" y="2938493"/>
              <a:ext cx="746125" cy="64617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grpSp>
          <p:nvGrpSpPr>
            <p:cNvPr id="21513" name="Рисунок 25">
              <a:extLst>
                <a:ext uri="{FF2B5EF4-FFF2-40B4-BE49-F238E27FC236}">
                  <a16:creationId xmlns:a16="http://schemas.microsoft.com/office/drawing/2014/main" id="{CCB63BB7-2949-6FDA-3F3D-FD6C433E8F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2082" y="764480"/>
              <a:ext cx="794298" cy="506259"/>
              <a:chOff x="5381233" y="3028950"/>
              <a:chExt cx="1427236" cy="798457"/>
            </a:xfrm>
          </p:grpSpPr>
          <p:sp>
            <p:nvSpPr>
              <p:cNvPr id="21531" name="Полилиния: фигура 24">
                <a:extLst>
                  <a:ext uri="{FF2B5EF4-FFF2-40B4-BE49-F238E27FC236}">
                    <a16:creationId xmlns:a16="http://schemas.microsoft.com/office/drawing/2014/main" id="{1D5CE161-F270-E169-A6B5-59EF379D8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233" y="3028950"/>
                <a:ext cx="976938" cy="798457"/>
              </a:xfrm>
              <a:custGeom>
                <a:avLst/>
                <a:gdLst>
                  <a:gd name="T0" fmla="*/ 920507 w 976938"/>
                  <a:gd name="T1" fmla="*/ 185738 h 798458"/>
                  <a:gd name="T2" fmla="*/ 974799 w 976938"/>
                  <a:gd name="T3" fmla="*/ 217170 h 798458"/>
                  <a:gd name="T4" fmla="*/ 944319 w 976938"/>
                  <a:gd name="T5" fmla="*/ 376238 h 798458"/>
                  <a:gd name="T6" fmla="*/ 892884 w 976938"/>
                  <a:gd name="T7" fmla="*/ 376238 h 798458"/>
                  <a:gd name="T8" fmla="*/ 907172 w 976938"/>
                  <a:gd name="T9" fmla="*/ 192405 h 798458"/>
                  <a:gd name="T10" fmla="*/ 920507 w 976938"/>
                  <a:gd name="T11" fmla="*/ 185738 h 798458"/>
                  <a:gd name="T12" fmla="*/ 920507 w 976938"/>
                  <a:gd name="T13" fmla="*/ 185738 h 798458"/>
                  <a:gd name="T14" fmla="*/ 220419 w 976938"/>
                  <a:gd name="T15" fmla="*/ 672463 h 798458"/>
                  <a:gd name="T16" fmla="*/ 218514 w 976938"/>
                  <a:gd name="T17" fmla="*/ 326708 h 798458"/>
                  <a:gd name="T18" fmla="*/ 36587 w 976938"/>
                  <a:gd name="T19" fmla="*/ 717231 h 798458"/>
                  <a:gd name="T20" fmla="*/ 456639 w 976938"/>
                  <a:gd name="T21" fmla="*/ 733423 h 798458"/>
                  <a:gd name="T22" fmla="*/ 522362 w 976938"/>
                  <a:gd name="T23" fmla="*/ 733423 h 798458"/>
                  <a:gd name="T24" fmla="*/ 16584 w 976938"/>
                  <a:gd name="T25" fmla="*/ 701991 h 798458"/>
                  <a:gd name="T26" fmla="*/ 218514 w 976938"/>
                  <a:gd name="T27" fmla="*/ 287655 h 798458"/>
                  <a:gd name="T28" fmla="*/ 218514 w 976938"/>
                  <a:gd name="T29" fmla="*/ 139065 h 798458"/>
                  <a:gd name="T30" fmla="*/ 276617 w 976938"/>
                  <a:gd name="T31" fmla="*/ 110490 h 798458"/>
                  <a:gd name="T32" fmla="*/ 368057 w 976938"/>
                  <a:gd name="T33" fmla="*/ 139065 h 798458"/>
                  <a:gd name="T34" fmla="*/ 429969 w 976938"/>
                  <a:gd name="T35" fmla="*/ 0 h 798458"/>
                  <a:gd name="T36" fmla="*/ 534744 w 976938"/>
                  <a:gd name="T37" fmla="*/ 83820 h 798458"/>
                  <a:gd name="T38" fmla="*/ 537602 w 976938"/>
                  <a:gd name="T39" fmla="*/ 122873 h 798458"/>
                  <a:gd name="T40" fmla="*/ 570939 w 976938"/>
                  <a:gd name="T41" fmla="*/ 86678 h 798458"/>
                  <a:gd name="T42" fmla="*/ 878597 w 976938"/>
                  <a:gd name="T43" fmla="*/ 97155 h 798458"/>
                  <a:gd name="T44" fmla="*/ 881454 w 976938"/>
                  <a:gd name="T45" fmla="*/ 112395 h 798458"/>
                  <a:gd name="T46" fmla="*/ 792872 w 976938"/>
                  <a:gd name="T47" fmla="*/ 129540 h 798458"/>
                  <a:gd name="T48" fmla="*/ 672857 w 976938"/>
                  <a:gd name="T49" fmla="*/ 126683 h 798458"/>
                  <a:gd name="T50" fmla="*/ 672857 w 976938"/>
                  <a:gd name="T51" fmla="*/ 377190 h 798458"/>
                  <a:gd name="T52" fmla="*/ 656664 w 976938"/>
                  <a:gd name="T53" fmla="*/ 377190 h 798458"/>
                  <a:gd name="T54" fmla="*/ 656664 w 976938"/>
                  <a:gd name="T55" fmla="*/ 116205 h 798458"/>
                  <a:gd name="T56" fmla="*/ 571892 w 976938"/>
                  <a:gd name="T57" fmla="*/ 116205 h 798458"/>
                  <a:gd name="T58" fmla="*/ 571892 w 976938"/>
                  <a:gd name="T59" fmla="*/ 376238 h 798458"/>
                  <a:gd name="T60" fmla="*/ 537602 w 976938"/>
                  <a:gd name="T61" fmla="*/ 376238 h 798458"/>
                  <a:gd name="T62" fmla="*/ 537602 w 976938"/>
                  <a:gd name="T63" fmla="*/ 140970 h 798458"/>
                  <a:gd name="T64" fmla="*/ 428064 w 976938"/>
                  <a:gd name="T65" fmla="*/ 50483 h 798458"/>
                  <a:gd name="T66" fmla="*/ 428064 w 976938"/>
                  <a:gd name="T67" fmla="*/ 673416 h 798458"/>
                  <a:gd name="T68" fmla="*/ 369962 w 976938"/>
                  <a:gd name="T69" fmla="*/ 673416 h 798458"/>
                  <a:gd name="T70" fmla="*/ 371867 w 976938"/>
                  <a:gd name="T71" fmla="*/ 171450 h 798458"/>
                  <a:gd name="T72" fmla="*/ 277569 w 976938"/>
                  <a:gd name="T73" fmla="*/ 145733 h 798458"/>
                  <a:gd name="T74" fmla="*/ 277569 w 976938"/>
                  <a:gd name="T75" fmla="*/ 671511 h 798458"/>
                  <a:gd name="T76" fmla="*/ 220419 w 976938"/>
                  <a:gd name="T77" fmla="*/ 671511 h 798458"/>
                  <a:gd name="T78" fmla="*/ 220419 w 976938"/>
                  <a:gd name="T79" fmla="*/ 672463 h 7984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76938" h="798458" extrusionOk="0">
                    <a:moveTo>
                      <a:pt x="920507" y="185738"/>
                    </a:moveTo>
                    <a:lnTo>
                      <a:pt x="974799" y="217170"/>
                    </a:lnTo>
                    <a:cubicBezTo>
                      <a:pt x="982419" y="272415"/>
                      <a:pt x="969084" y="326708"/>
                      <a:pt x="944319" y="376238"/>
                    </a:cubicBezTo>
                    <a:lnTo>
                      <a:pt x="892884" y="376238"/>
                    </a:lnTo>
                    <a:cubicBezTo>
                      <a:pt x="930984" y="308610"/>
                      <a:pt x="938604" y="247650"/>
                      <a:pt x="907172" y="192405"/>
                    </a:cubicBezTo>
                    <a:lnTo>
                      <a:pt x="920507" y="185738"/>
                    </a:lnTo>
                    <a:close/>
                    <a:moveTo>
                      <a:pt x="220419" y="672465"/>
                    </a:moveTo>
                    <a:lnTo>
                      <a:pt x="218514" y="326708"/>
                    </a:lnTo>
                    <a:cubicBezTo>
                      <a:pt x="63257" y="444818"/>
                      <a:pt x="-45328" y="631508"/>
                      <a:pt x="36587" y="717233"/>
                    </a:cubicBezTo>
                    <a:cubicBezTo>
                      <a:pt x="116597" y="802958"/>
                      <a:pt x="288047" y="798195"/>
                      <a:pt x="456639" y="733425"/>
                    </a:cubicBezTo>
                    <a:lnTo>
                      <a:pt x="522362" y="733425"/>
                    </a:lnTo>
                    <a:cubicBezTo>
                      <a:pt x="309954" y="823913"/>
                      <a:pt x="90879" y="825818"/>
                      <a:pt x="16584" y="701993"/>
                    </a:cubicBezTo>
                    <a:cubicBezTo>
                      <a:pt x="-40566" y="605790"/>
                      <a:pt x="55637" y="426720"/>
                      <a:pt x="218514" y="287655"/>
                    </a:cubicBezTo>
                    <a:lnTo>
                      <a:pt x="218514" y="139065"/>
                    </a:lnTo>
                    <a:lnTo>
                      <a:pt x="276617" y="110490"/>
                    </a:lnTo>
                    <a:lnTo>
                      <a:pt x="368057" y="139065"/>
                    </a:lnTo>
                    <a:lnTo>
                      <a:pt x="429969" y="0"/>
                    </a:lnTo>
                    <a:lnTo>
                      <a:pt x="534744" y="83820"/>
                    </a:lnTo>
                    <a:lnTo>
                      <a:pt x="537602" y="122873"/>
                    </a:lnTo>
                    <a:lnTo>
                      <a:pt x="570939" y="86678"/>
                    </a:lnTo>
                    <a:cubicBezTo>
                      <a:pt x="674762" y="76200"/>
                      <a:pt x="777632" y="71438"/>
                      <a:pt x="878597" y="97155"/>
                    </a:cubicBezTo>
                    <a:lnTo>
                      <a:pt x="881454" y="112395"/>
                    </a:lnTo>
                    <a:lnTo>
                      <a:pt x="792872" y="129540"/>
                    </a:lnTo>
                    <a:cubicBezTo>
                      <a:pt x="752867" y="117158"/>
                      <a:pt x="712862" y="117158"/>
                      <a:pt x="672857" y="126683"/>
                    </a:cubicBezTo>
                    <a:lnTo>
                      <a:pt x="672857" y="377190"/>
                    </a:lnTo>
                    <a:lnTo>
                      <a:pt x="656664" y="377190"/>
                    </a:lnTo>
                    <a:lnTo>
                      <a:pt x="656664" y="116205"/>
                    </a:lnTo>
                    <a:lnTo>
                      <a:pt x="571892" y="116205"/>
                    </a:lnTo>
                    <a:lnTo>
                      <a:pt x="571892" y="376238"/>
                    </a:lnTo>
                    <a:lnTo>
                      <a:pt x="537602" y="376238"/>
                    </a:lnTo>
                    <a:lnTo>
                      <a:pt x="537602" y="140970"/>
                    </a:lnTo>
                    <a:lnTo>
                      <a:pt x="428064" y="50483"/>
                    </a:lnTo>
                    <a:lnTo>
                      <a:pt x="428064" y="673418"/>
                    </a:lnTo>
                    <a:lnTo>
                      <a:pt x="369962" y="673418"/>
                    </a:lnTo>
                    <a:lnTo>
                      <a:pt x="371867" y="171450"/>
                    </a:lnTo>
                    <a:lnTo>
                      <a:pt x="277569" y="145733"/>
                    </a:lnTo>
                    <a:lnTo>
                      <a:pt x="277569" y="671513"/>
                    </a:lnTo>
                    <a:lnTo>
                      <a:pt x="220419" y="671513"/>
                    </a:lnTo>
                    <a:lnTo>
                      <a:pt x="220419" y="672465"/>
                    </a:lnTo>
                    <a:close/>
                  </a:path>
                </a:pathLst>
              </a:custGeom>
              <a:solidFill>
                <a:srgbClr val="1010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1532" name="Полилиния: фигура 25">
                <a:extLst>
                  <a:ext uri="{FF2B5EF4-FFF2-40B4-BE49-F238E27FC236}">
                    <a16:creationId xmlns:a16="http://schemas.microsoft.com/office/drawing/2014/main" id="{E0AF102E-DD41-07C4-FED6-EA721561B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5489" y="3428047"/>
                <a:ext cx="971551" cy="159067"/>
              </a:xfrm>
              <a:custGeom>
                <a:avLst/>
                <a:gdLst>
                  <a:gd name="T0" fmla="*/ 89535 w 971550"/>
                  <a:gd name="T1" fmla="*/ 40957 h 159067"/>
                  <a:gd name="T2" fmla="*/ 53340 w 971550"/>
                  <a:gd name="T3" fmla="*/ 50482 h 159067"/>
                  <a:gd name="T4" fmla="*/ 53340 w 971550"/>
                  <a:gd name="T5" fmla="*/ 108585 h 159067"/>
                  <a:gd name="T6" fmla="*/ 91440 w 971550"/>
                  <a:gd name="T7" fmla="*/ 119063 h 159067"/>
                  <a:gd name="T8" fmla="*/ 80963 w 971550"/>
                  <a:gd name="T9" fmla="*/ 155258 h 159067"/>
                  <a:gd name="T10" fmla="*/ 0 w 971550"/>
                  <a:gd name="T11" fmla="*/ 80010 h 159067"/>
                  <a:gd name="T12" fmla="*/ 80963 w 971550"/>
                  <a:gd name="T13" fmla="*/ 4763 h 159067"/>
                  <a:gd name="T14" fmla="*/ 260033 w 971550"/>
                  <a:gd name="T15" fmla="*/ 40957 h 159067"/>
                  <a:gd name="T16" fmla="*/ 193358 w 971550"/>
                  <a:gd name="T17" fmla="*/ 155258 h 159067"/>
                  <a:gd name="T18" fmla="*/ 155258 w 971550"/>
                  <a:gd name="T19" fmla="*/ 40957 h 159067"/>
                  <a:gd name="T20" fmla="*/ 367665 w 971550"/>
                  <a:gd name="T21" fmla="*/ 155258 h 159067"/>
                  <a:gd name="T22" fmla="*/ 326708 w 971550"/>
                  <a:gd name="T23" fmla="*/ 135255 h 159067"/>
                  <a:gd name="T24" fmla="*/ 294323 w 971550"/>
                  <a:gd name="T25" fmla="*/ 98107 h 159067"/>
                  <a:gd name="T26" fmla="*/ 326708 w 971550"/>
                  <a:gd name="T27" fmla="*/ 58102 h 159067"/>
                  <a:gd name="T28" fmla="*/ 213360 w 971550"/>
                  <a:gd name="T29" fmla="*/ 105727 h 159067"/>
                  <a:gd name="T30" fmla="*/ 367665 w 971550"/>
                  <a:gd name="T31" fmla="*/ 4763 h 159067"/>
                  <a:gd name="T32" fmla="*/ 517208 w 971550"/>
                  <a:gd name="T33" fmla="*/ 155258 h 159067"/>
                  <a:gd name="T34" fmla="*/ 477203 w 971550"/>
                  <a:gd name="T35" fmla="*/ 98107 h 159067"/>
                  <a:gd name="T36" fmla="*/ 425768 w 971550"/>
                  <a:gd name="T37" fmla="*/ 155258 h 159067"/>
                  <a:gd name="T38" fmla="*/ 385763 w 971550"/>
                  <a:gd name="T39" fmla="*/ 37147 h 159067"/>
                  <a:gd name="T40" fmla="*/ 425768 w 971550"/>
                  <a:gd name="T41" fmla="*/ 61913 h 159067"/>
                  <a:gd name="T42" fmla="*/ 477203 w 971550"/>
                  <a:gd name="T43" fmla="*/ 4763 h 159067"/>
                  <a:gd name="T44" fmla="*/ 517208 w 971550"/>
                  <a:gd name="T45" fmla="*/ 155258 h 159067"/>
                  <a:gd name="T46" fmla="*/ 619125 w 971550"/>
                  <a:gd name="T47" fmla="*/ 76200 h 159067"/>
                  <a:gd name="T48" fmla="*/ 651510 w 971550"/>
                  <a:gd name="T49" fmla="*/ 159067 h 159067"/>
                  <a:gd name="T50" fmla="*/ 572453 w 971550"/>
                  <a:gd name="T51" fmla="*/ 119063 h 159067"/>
                  <a:gd name="T52" fmla="*/ 533400 w 971550"/>
                  <a:gd name="T53" fmla="*/ 155258 h 159067"/>
                  <a:gd name="T54" fmla="*/ 572453 w 971550"/>
                  <a:gd name="T55" fmla="*/ 952 h 159067"/>
                  <a:gd name="T56" fmla="*/ 638175 w 971550"/>
                  <a:gd name="T57" fmla="*/ 3810 h 159067"/>
                  <a:gd name="T58" fmla="*/ 881063 w 971550"/>
                  <a:gd name="T59" fmla="*/ 154305 h 159067"/>
                  <a:gd name="T60" fmla="*/ 931545 w 971550"/>
                  <a:gd name="T61" fmla="*/ 97155 h 159067"/>
                  <a:gd name="T62" fmla="*/ 971550 w 971550"/>
                  <a:gd name="T63" fmla="*/ 154305 h 159067"/>
                  <a:gd name="T64" fmla="*/ 931545 w 971550"/>
                  <a:gd name="T65" fmla="*/ 0 h 159067"/>
                  <a:gd name="T66" fmla="*/ 881063 w 971550"/>
                  <a:gd name="T67" fmla="*/ 60960 h 159067"/>
                  <a:gd name="T68" fmla="*/ 841057 w 971550"/>
                  <a:gd name="T69" fmla="*/ 3810 h 159067"/>
                  <a:gd name="T70" fmla="*/ 822007 w 971550"/>
                  <a:gd name="T71" fmla="*/ 119063 h 159067"/>
                  <a:gd name="T72" fmla="*/ 787718 w 971550"/>
                  <a:gd name="T73" fmla="*/ 4763 h 159067"/>
                  <a:gd name="T74" fmla="*/ 719138 w 971550"/>
                  <a:gd name="T75" fmla="*/ 952 h 159067"/>
                  <a:gd name="T76" fmla="*/ 680085 w 971550"/>
                  <a:gd name="T77" fmla="*/ 157163 h 159067"/>
                  <a:gd name="T78" fmla="*/ 782003 w 971550"/>
                  <a:gd name="T79" fmla="*/ 155258 h 159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71550" h="159067" extrusionOk="0">
                    <a:moveTo>
                      <a:pt x="91440" y="40957"/>
                    </a:moveTo>
                    <a:lnTo>
                      <a:pt x="89535" y="40957"/>
                    </a:lnTo>
                    <a:lnTo>
                      <a:pt x="83820" y="40957"/>
                    </a:lnTo>
                    <a:cubicBezTo>
                      <a:pt x="72390" y="40957"/>
                      <a:pt x="61913" y="43815"/>
                      <a:pt x="53340" y="50482"/>
                    </a:cubicBezTo>
                    <a:cubicBezTo>
                      <a:pt x="43815" y="58102"/>
                      <a:pt x="39053" y="67627"/>
                      <a:pt x="39053" y="80010"/>
                    </a:cubicBezTo>
                    <a:cubicBezTo>
                      <a:pt x="39053" y="92392"/>
                      <a:pt x="43815" y="101917"/>
                      <a:pt x="53340" y="108585"/>
                    </a:cubicBezTo>
                    <a:cubicBezTo>
                      <a:pt x="61913" y="115252"/>
                      <a:pt x="72390" y="119063"/>
                      <a:pt x="83820" y="119063"/>
                    </a:cubicBezTo>
                    <a:lnTo>
                      <a:pt x="91440" y="119063"/>
                    </a:lnTo>
                    <a:lnTo>
                      <a:pt x="91440" y="155258"/>
                    </a:lnTo>
                    <a:lnTo>
                      <a:pt x="80963" y="155258"/>
                    </a:lnTo>
                    <a:cubicBezTo>
                      <a:pt x="59055" y="155258"/>
                      <a:pt x="40958" y="148590"/>
                      <a:pt x="24765" y="135255"/>
                    </a:cubicBezTo>
                    <a:cubicBezTo>
                      <a:pt x="8573" y="120967"/>
                      <a:pt x="0" y="102870"/>
                      <a:pt x="0" y="80010"/>
                    </a:cubicBezTo>
                    <a:cubicBezTo>
                      <a:pt x="0" y="57150"/>
                      <a:pt x="8573" y="39052"/>
                      <a:pt x="24765" y="24765"/>
                    </a:cubicBezTo>
                    <a:cubicBezTo>
                      <a:pt x="40005" y="11430"/>
                      <a:pt x="59055" y="4763"/>
                      <a:pt x="80963" y="4763"/>
                    </a:cubicBezTo>
                    <a:lnTo>
                      <a:pt x="295275" y="4763"/>
                    </a:lnTo>
                    <a:lnTo>
                      <a:pt x="260033" y="40957"/>
                    </a:lnTo>
                    <a:lnTo>
                      <a:pt x="193358" y="40957"/>
                    </a:lnTo>
                    <a:lnTo>
                      <a:pt x="193358" y="155258"/>
                    </a:lnTo>
                    <a:lnTo>
                      <a:pt x="155258" y="155258"/>
                    </a:lnTo>
                    <a:lnTo>
                      <a:pt x="155258" y="40957"/>
                    </a:lnTo>
                    <a:lnTo>
                      <a:pt x="91440" y="40957"/>
                    </a:lnTo>
                    <a:close/>
                    <a:moveTo>
                      <a:pt x="367665" y="155258"/>
                    </a:moveTo>
                    <a:lnTo>
                      <a:pt x="326708" y="155258"/>
                    </a:lnTo>
                    <a:lnTo>
                      <a:pt x="326708" y="135255"/>
                    </a:lnTo>
                    <a:lnTo>
                      <a:pt x="253365" y="135255"/>
                    </a:lnTo>
                    <a:lnTo>
                      <a:pt x="294323" y="98107"/>
                    </a:lnTo>
                    <a:lnTo>
                      <a:pt x="326708" y="98107"/>
                    </a:lnTo>
                    <a:lnTo>
                      <a:pt x="326708" y="58102"/>
                    </a:lnTo>
                    <a:lnTo>
                      <a:pt x="213360" y="159067"/>
                    </a:lnTo>
                    <a:lnTo>
                      <a:pt x="213360" y="105727"/>
                    </a:lnTo>
                    <a:lnTo>
                      <a:pt x="326708" y="4763"/>
                    </a:lnTo>
                    <a:lnTo>
                      <a:pt x="367665" y="4763"/>
                    </a:lnTo>
                    <a:lnTo>
                      <a:pt x="367665" y="155258"/>
                    </a:lnTo>
                    <a:close/>
                    <a:moveTo>
                      <a:pt x="517208" y="155258"/>
                    </a:moveTo>
                    <a:lnTo>
                      <a:pt x="477203" y="155258"/>
                    </a:lnTo>
                    <a:lnTo>
                      <a:pt x="477203" y="98107"/>
                    </a:lnTo>
                    <a:lnTo>
                      <a:pt x="425768" y="98107"/>
                    </a:lnTo>
                    <a:lnTo>
                      <a:pt x="425768" y="155258"/>
                    </a:lnTo>
                    <a:lnTo>
                      <a:pt x="385763" y="155258"/>
                    </a:lnTo>
                    <a:lnTo>
                      <a:pt x="385763" y="37147"/>
                    </a:lnTo>
                    <a:lnTo>
                      <a:pt x="425768" y="952"/>
                    </a:lnTo>
                    <a:lnTo>
                      <a:pt x="425768" y="61913"/>
                    </a:lnTo>
                    <a:lnTo>
                      <a:pt x="477203" y="61913"/>
                    </a:lnTo>
                    <a:lnTo>
                      <a:pt x="477203" y="4763"/>
                    </a:lnTo>
                    <a:lnTo>
                      <a:pt x="517208" y="4763"/>
                    </a:lnTo>
                    <a:lnTo>
                      <a:pt x="517208" y="155258"/>
                    </a:lnTo>
                    <a:close/>
                    <a:moveTo>
                      <a:pt x="692468" y="4763"/>
                    </a:moveTo>
                    <a:lnTo>
                      <a:pt x="619125" y="76200"/>
                    </a:lnTo>
                    <a:lnTo>
                      <a:pt x="651510" y="106680"/>
                    </a:lnTo>
                    <a:lnTo>
                      <a:pt x="651510" y="159067"/>
                    </a:lnTo>
                    <a:lnTo>
                      <a:pt x="590550" y="102870"/>
                    </a:lnTo>
                    <a:lnTo>
                      <a:pt x="572453" y="119063"/>
                    </a:lnTo>
                    <a:lnTo>
                      <a:pt x="572453" y="155258"/>
                    </a:lnTo>
                    <a:lnTo>
                      <a:pt x="533400" y="155258"/>
                    </a:lnTo>
                    <a:lnTo>
                      <a:pt x="533400" y="37147"/>
                    </a:lnTo>
                    <a:lnTo>
                      <a:pt x="572453" y="952"/>
                    </a:lnTo>
                    <a:lnTo>
                      <a:pt x="572453" y="65722"/>
                    </a:lnTo>
                    <a:lnTo>
                      <a:pt x="638175" y="3810"/>
                    </a:lnTo>
                    <a:lnTo>
                      <a:pt x="692468" y="4763"/>
                    </a:lnTo>
                    <a:close/>
                    <a:moveTo>
                      <a:pt x="881063" y="154305"/>
                    </a:moveTo>
                    <a:lnTo>
                      <a:pt x="881063" y="97155"/>
                    </a:lnTo>
                    <a:lnTo>
                      <a:pt x="931545" y="97155"/>
                    </a:lnTo>
                    <a:lnTo>
                      <a:pt x="931545" y="154305"/>
                    </a:lnTo>
                    <a:lnTo>
                      <a:pt x="971550" y="154305"/>
                    </a:lnTo>
                    <a:lnTo>
                      <a:pt x="971550" y="36195"/>
                    </a:lnTo>
                    <a:lnTo>
                      <a:pt x="931545" y="0"/>
                    </a:lnTo>
                    <a:lnTo>
                      <a:pt x="931545" y="60960"/>
                    </a:lnTo>
                    <a:lnTo>
                      <a:pt x="881063" y="60960"/>
                    </a:lnTo>
                    <a:lnTo>
                      <a:pt x="881063" y="3810"/>
                    </a:lnTo>
                    <a:lnTo>
                      <a:pt x="841057" y="3810"/>
                    </a:lnTo>
                    <a:lnTo>
                      <a:pt x="841057" y="119063"/>
                    </a:lnTo>
                    <a:lnTo>
                      <a:pt x="822007" y="119063"/>
                    </a:lnTo>
                    <a:lnTo>
                      <a:pt x="822007" y="4763"/>
                    </a:lnTo>
                    <a:lnTo>
                      <a:pt x="787718" y="4763"/>
                    </a:lnTo>
                    <a:lnTo>
                      <a:pt x="719138" y="67627"/>
                    </a:lnTo>
                    <a:lnTo>
                      <a:pt x="719138" y="952"/>
                    </a:lnTo>
                    <a:lnTo>
                      <a:pt x="680085" y="37147"/>
                    </a:lnTo>
                    <a:lnTo>
                      <a:pt x="680085" y="157163"/>
                    </a:lnTo>
                    <a:lnTo>
                      <a:pt x="782003" y="63817"/>
                    </a:lnTo>
                    <a:lnTo>
                      <a:pt x="782003" y="155258"/>
                    </a:lnTo>
                    <a:lnTo>
                      <a:pt x="881063" y="154305"/>
                    </a:lnTo>
                    <a:close/>
                  </a:path>
                </a:pathLst>
              </a:custGeom>
              <a:solidFill>
                <a:srgbClr val="7A04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1533" name="Полилиния: фигура 26">
                <a:extLst>
                  <a:ext uri="{FF2B5EF4-FFF2-40B4-BE49-F238E27FC236}">
                    <a16:creationId xmlns:a16="http://schemas.microsoft.com/office/drawing/2014/main" id="{3EBFD34A-AE18-248D-B041-07C86BB23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6004" y="3092767"/>
                <a:ext cx="241935" cy="164782"/>
              </a:xfrm>
              <a:custGeom>
                <a:avLst/>
                <a:gdLst>
                  <a:gd name="T0" fmla="*/ 140018 w 241935"/>
                  <a:gd name="T1" fmla="*/ 0 h 164782"/>
                  <a:gd name="T2" fmla="*/ 135255 w 241935"/>
                  <a:gd name="T3" fmla="*/ 60960 h 164782"/>
                  <a:gd name="T4" fmla="*/ 0 w 241935"/>
                  <a:gd name="T5" fmla="*/ 86678 h 164782"/>
                  <a:gd name="T6" fmla="*/ 128588 w 241935"/>
                  <a:gd name="T7" fmla="*/ 95250 h 164782"/>
                  <a:gd name="T8" fmla="*/ 105728 w 241935"/>
                  <a:gd name="T9" fmla="*/ 164783 h 164782"/>
                  <a:gd name="T10" fmla="*/ 159068 w 241935"/>
                  <a:gd name="T11" fmla="*/ 107633 h 164782"/>
                  <a:gd name="T12" fmla="*/ 209550 w 241935"/>
                  <a:gd name="T13" fmla="*/ 131445 h 164782"/>
                  <a:gd name="T14" fmla="*/ 180975 w 241935"/>
                  <a:gd name="T15" fmla="*/ 84773 h 164782"/>
                  <a:gd name="T16" fmla="*/ 241935 w 241935"/>
                  <a:gd name="T17" fmla="*/ 52388 h 164782"/>
                  <a:gd name="T18" fmla="*/ 172403 w 241935"/>
                  <a:gd name="T19" fmla="*/ 60008 h 164782"/>
                  <a:gd name="T20" fmla="*/ 140018 w 241935"/>
                  <a:gd name="T21" fmla="*/ 0 h 164782"/>
                  <a:gd name="T22" fmla="*/ 140018 w 241935"/>
                  <a:gd name="T23" fmla="*/ 0 h 1647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1935" h="164782" extrusionOk="0">
                    <a:moveTo>
                      <a:pt x="140018" y="0"/>
                    </a:moveTo>
                    <a:lnTo>
                      <a:pt x="135255" y="60960"/>
                    </a:lnTo>
                    <a:lnTo>
                      <a:pt x="0" y="86678"/>
                    </a:lnTo>
                    <a:lnTo>
                      <a:pt x="128588" y="95250"/>
                    </a:lnTo>
                    <a:lnTo>
                      <a:pt x="105728" y="164783"/>
                    </a:lnTo>
                    <a:lnTo>
                      <a:pt x="159068" y="107633"/>
                    </a:lnTo>
                    <a:lnTo>
                      <a:pt x="209550" y="131445"/>
                    </a:lnTo>
                    <a:lnTo>
                      <a:pt x="180975" y="84773"/>
                    </a:lnTo>
                    <a:lnTo>
                      <a:pt x="241935" y="52388"/>
                    </a:lnTo>
                    <a:lnTo>
                      <a:pt x="172403" y="60008"/>
                    </a:lnTo>
                    <a:lnTo>
                      <a:pt x="140018" y="0"/>
                    </a:lnTo>
                    <a:close/>
                  </a:path>
                </a:pathLst>
              </a:custGeom>
              <a:solidFill>
                <a:srgbClr val="7A04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1534" name="Полилиния: фигура 27">
                <a:extLst>
                  <a:ext uri="{FF2B5EF4-FFF2-40B4-BE49-F238E27FC236}">
                    <a16:creationId xmlns:a16="http://schemas.microsoft.com/office/drawing/2014/main" id="{25F47E2A-8A6D-514A-A98B-2E7CDA49A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4062" y="3620452"/>
                <a:ext cx="973454" cy="68580"/>
              </a:xfrm>
              <a:custGeom>
                <a:avLst/>
                <a:gdLst>
                  <a:gd name="T0" fmla="*/ 0 w 973454"/>
                  <a:gd name="T1" fmla="*/ 3810 h 68580"/>
                  <a:gd name="T2" fmla="*/ 54293 w 973454"/>
                  <a:gd name="T3" fmla="*/ 50483 h 68580"/>
                  <a:gd name="T4" fmla="*/ 73343 w 973454"/>
                  <a:gd name="T5" fmla="*/ 29527 h 68580"/>
                  <a:gd name="T6" fmla="*/ 60960 w 973454"/>
                  <a:gd name="T7" fmla="*/ 43815 h 68580"/>
                  <a:gd name="T8" fmla="*/ 88582 w 973454"/>
                  <a:gd name="T9" fmla="*/ 36195 h 68580"/>
                  <a:gd name="T10" fmla="*/ 115252 w 973454"/>
                  <a:gd name="T11" fmla="*/ 27623 h 68580"/>
                  <a:gd name="T12" fmla="*/ 114300 w 973454"/>
                  <a:gd name="T13" fmla="*/ 44768 h 68580"/>
                  <a:gd name="T14" fmla="*/ 137160 w 973454"/>
                  <a:gd name="T15" fmla="*/ 39052 h 68580"/>
                  <a:gd name="T16" fmla="*/ 141923 w 973454"/>
                  <a:gd name="T17" fmla="*/ 24765 h 68580"/>
                  <a:gd name="T18" fmla="*/ 148590 w 973454"/>
                  <a:gd name="T19" fmla="*/ 30480 h 68580"/>
                  <a:gd name="T20" fmla="*/ 164783 w 973454"/>
                  <a:gd name="T21" fmla="*/ 20955 h 68580"/>
                  <a:gd name="T22" fmla="*/ 180023 w 973454"/>
                  <a:gd name="T23" fmla="*/ 23813 h 68580"/>
                  <a:gd name="T24" fmla="*/ 175260 w 973454"/>
                  <a:gd name="T25" fmla="*/ 46673 h 68580"/>
                  <a:gd name="T26" fmla="*/ 200977 w 973454"/>
                  <a:gd name="T27" fmla="*/ 17145 h 68580"/>
                  <a:gd name="T28" fmla="*/ 231458 w 973454"/>
                  <a:gd name="T29" fmla="*/ 42863 h 68580"/>
                  <a:gd name="T30" fmla="*/ 220980 w 973454"/>
                  <a:gd name="T31" fmla="*/ 42863 h 68580"/>
                  <a:gd name="T32" fmla="*/ 246698 w 973454"/>
                  <a:gd name="T33" fmla="*/ 55245 h 68580"/>
                  <a:gd name="T34" fmla="*/ 264795 w 973454"/>
                  <a:gd name="T35" fmla="*/ 18098 h 68580"/>
                  <a:gd name="T36" fmla="*/ 249555 w 973454"/>
                  <a:gd name="T37" fmla="*/ 43815 h 68580"/>
                  <a:gd name="T38" fmla="*/ 254317 w 973454"/>
                  <a:gd name="T39" fmla="*/ 56198 h 68580"/>
                  <a:gd name="T40" fmla="*/ 281940 w 973454"/>
                  <a:gd name="T41" fmla="*/ 31433 h 68580"/>
                  <a:gd name="T42" fmla="*/ 303848 w 973454"/>
                  <a:gd name="T43" fmla="*/ 26670 h 68580"/>
                  <a:gd name="T44" fmla="*/ 331470 w 973454"/>
                  <a:gd name="T45" fmla="*/ 31433 h 68580"/>
                  <a:gd name="T46" fmla="*/ 381000 w 973454"/>
                  <a:gd name="T47" fmla="*/ 54293 h 68580"/>
                  <a:gd name="T48" fmla="*/ 381000 w 973454"/>
                  <a:gd name="T49" fmla="*/ 16193 h 68580"/>
                  <a:gd name="T50" fmla="*/ 366713 w 973454"/>
                  <a:gd name="T51" fmla="*/ 6668 h 68580"/>
                  <a:gd name="T52" fmla="*/ 440055 w 973454"/>
                  <a:gd name="T53" fmla="*/ 4763 h 68580"/>
                  <a:gd name="T54" fmla="*/ 472440 w 973454"/>
                  <a:gd name="T55" fmla="*/ 20955 h 68580"/>
                  <a:gd name="T56" fmla="*/ 458153 w 973454"/>
                  <a:gd name="T57" fmla="*/ 22860 h 68580"/>
                  <a:gd name="T58" fmla="*/ 464820 w 973454"/>
                  <a:gd name="T59" fmla="*/ 44768 h 68580"/>
                  <a:gd name="T60" fmla="*/ 500063 w 973454"/>
                  <a:gd name="T61" fmla="*/ 15240 h 68580"/>
                  <a:gd name="T62" fmla="*/ 495300 w 973454"/>
                  <a:gd name="T63" fmla="*/ 26670 h 68580"/>
                  <a:gd name="T64" fmla="*/ 511492 w 973454"/>
                  <a:gd name="T65" fmla="*/ 52388 h 68580"/>
                  <a:gd name="T66" fmla="*/ 513398 w 973454"/>
                  <a:gd name="T67" fmla="*/ 15240 h 68580"/>
                  <a:gd name="T68" fmla="*/ 551498 w 973454"/>
                  <a:gd name="T69" fmla="*/ 46673 h 68580"/>
                  <a:gd name="T70" fmla="*/ 573405 w 973454"/>
                  <a:gd name="T71" fmla="*/ 25718 h 68580"/>
                  <a:gd name="T72" fmla="*/ 601028 w 973454"/>
                  <a:gd name="T73" fmla="*/ 40958 h 68580"/>
                  <a:gd name="T74" fmla="*/ 609600 w 973454"/>
                  <a:gd name="T75" fmla="*/ 52388 h 68580"/>
                  <a:gd name="T76" fmla="*/ 611505 w 973454"/>
                  <a:gd name="T77" fmla="*/ 29527 h 68580"/>
                  <a:gd name="T78" fmla="*/ 618173 w 973454"/>
                  <a:gd name="T79" fmla="*/ 18098 h 68580"/>
                  <a:gd name="T80" fmla="*/ 654368 w 973454"/>
                  <a:gd name="T81" fmla="*/ 54293 h 68580"/>
                  <a:gd name="T82" fmla="*/ 644843 w 973454"/>
                  <a:gd name="T83" fmla="*/ 17145 h 68580"/>
                  <a:gd name="T84" fmla="*/ 640080 w 973454"/>
                  <a:gd name="T85" fmla="*/ 46673 h 68580"/>
                  <a:gd name="T86" fmla="*/ 667703 w 973454"/>
                  <a:gd name="T87" fmla="*/ 36195 h 68580"/>
                  <a:gd name="T88" fmla="*/ 694373 w 973454"/>
                  <a:gd name="T89" fmla="*/ 27623 h 68580"/>
                  <a:gd name="T90" fmla="*/ 693420 w 973454"/>
                  <a:gd name="T91" fmla="*/ 44768 h 68580"/>
                  <a:gd name="T92" fmla="*/ 719138 w 973454"/>
                  <a:gd name="T93" fmla="*/ 54293 h 68580"/>
                  <a:gd name="T94" fmla="*/ 762953 w 973454"/>
                  <a:gd name="T95" fmla="*/ 47625 h 68580"/>
                  <a:gd name="T96" fmla="*/ 762000 w 973454"/>
                  <a:gd name="T97" fmla="*/ 20955 h 68580"/>
                  <a:gd name="T98" fmla="*/ 743903 w 973454"/>
                  <a:gd name="T99" fmla="*/ 24765 h 68580"/>
                  <a:gd name="T100" fmla="*/ 742950 w 973454"/>
                  <a:gd name="T101" fmla="*/ 46673 h 68580"/>
                  <a:gd name="T102" fmla="*/ 800100 w 973454"/>
                  <a:gd name="T103" fmla="*/ 42863 h 68580"/>
                  <a:gd name="T104" fmla="*/ 797243 w 973454"/>
                  <a:gd name="T105" fmla="*/ 20955 h 68580"/>
                  <a:gd name="T106" fmla="*/ 791528 w 973454"/>
                  <a:gd name="T107" fmla="*/ 30480 h 68580"/>
                  <a:gd name="T108" fmla="*/ 819150 w 973454"/>
                  <a:gd name="T109" fmla="*/ 29527 h 68580"/>
                  <a:gd name="T110" fmla="*/ 859155 w 973454"/>
                  <a:gd name="T111" fmla="*/ 54293 h 68580"/>
                  <a:gd name="T112" fmla="*/ 908685 w 973454"/>
                  <a:gd name="T113" fmla="*/ 41910 h 68580"/>
                  <a:gd name="T114" fmla="*/ 908685 w 973454"/>
                  <a:gd name="T115" fmla="*/ 41910 h 68580"/>
                  <a:gd name="T116" fmla="*/ 898208 w 973454"/>
                  <a:gd name="T117" fmla="*/ 29527 h 68580"/>
                  <a:gd name="T118" fmla="*/ 932497 w 973454"/>
                  <a:gd name="T119" fmla="*/ 16193 h 68580"/>
                  <a:gd name="T120" fmla="*/ 951547 w 973454"/>
                  <a:gd name="T121" fmla="*/ 37148 h 68580"/>
                  <a:gd name="T122" fmla="*/ 953453 w 973454"/>
                  <a:gd name="T123" fmla="*/ 0 h 68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73454" h="68580" extrusionOk="0">
                    <a:moveTo>
                      <a:pt x="42863" y="54293"/>
                    </a:moveTo>
                    <a:lnTo>
                      <a:pt x="32385" y="54293"/>
                    </a:lnTo>
                    <a:lnTo>
                      <a:pt x="32385" y="20955"/>
                    </a:lnTo>
                    <a:lnTo>
                      <a:pt x="24765" y="42863"/>
                    </a:lnTo>
                    <a:lnTo>
                      <a:pt x="17145" y="42863"/>
                    </a:lnTo>
                    <a:lnTo>
                      <a:pt x="9525" y="20955"/>
                    </a:lnTo>
                    <a:lnTo>
                      <a:pt x="9525" y="54293"/>
                    </a:lnTo>
                    <a:lnTo>
                      <a:pt x="0" y="54293"/>
                    </a:lnTo>
                    <a:lnTo>
                      <a:pt x="0" y="3810"/>
                    </a:lnTo>
                    <a:lnTo>
                      <a:pt x="12382" y="3810"/>
                    </a:lnTo>
                    <a:lnTo>
                      <a:pt x="21907" y="28575"/>
                    </a:lnTo>
                    <a:lnTo>
                      <a:pt x="31432" y="3810"/>
                    </a:lnTo>
                    <a:lnTo>
                      <a:pt x="42863" y="3810"/>
                    </a:lnTo>
                    <a:lnTo>
                      <a:pt x="42863" y="54293"/>
                    </a:lnTo>
                    <a:close/>
                    <a:moveTo>
                      <a:pt x="83820" y="36195"/>
                    </a:moveTo>
                    <a:cubicBezTo>
                      <a:pt x="83820" y="42863"/>
                      <a:pt x="81915" y="47625"/>
                      <a:pt x="79057" y="50483"/>
                    </a:cubicBezTo>
                    <a:cubicBezTo>
                      <a:pt x="76200" y="54293"/>
                      <a:pt x="72390" y="56198"/>
                      <a:pt x="66675" y="56198"/>
                    </a:cubicBezTo>
                    <a:cubicBezTo>
                      <a:pt x="60960" y="56198"/>
                      <a:pt x="57150" y="54293"/>
                      <a:pt x="54293" y="50483"/>
                    </a:cubicBezTo>
                    <a:cubicBezTo>
                      <a:pt x="51435" y="46673"/>
                      <a:pt x="49530" y="41910"/>
                      <a:pt x="49530" y="36195"/>
                    </a:cubicBezTo>
                    <a:cubicBezTo>
                      <a:pt x="49530" y="29527"/>
                      <a:pt x="51435" y="24765"/>
                      <a:pt x="54293" y="20955"/>
                    </a:cubicBezTo>
                    <a:cubicBezTo>
                      <a:pt x="57150" y="17145"/>
                      <a:pt x="60960" y="15240"/>
                      <a:pt x="66675" y="15240"/>
                    </a:cubicBezTo>
                    <a:cubicBezTo>
                      <a:pt x="72390" y="15240"/>
                      <a:pt x="76200" y="17145"/>
                      <a:pt x="79057" y="20955"/>
                    </a:cubicBezTo>
                    <a:cubicBezTo>
                      <a:pt x="81915" y="24765"/>
                      <a:pt x="83820" y="29527"/>
                      <a:pt x="83820" y="36195"/>
                    </a:cubicBezTo>
                    <a:close/>
                    <a:moveTo>
                      <a:pt x="71438" y="44768"/>
                    </a:moveTo>
                    <a:cubicBezTo>
                      <a:pt x="72390" y="43815"/>
                      <a:pt x="72390" y="42863"/>
                      <a:pt x="73343" y="40958"/>
                    </a:cubicBezTo>
                    <a:cubicBezTo>
                      <a:pt x="73343" y="40005"/>
                      <a:pt x="74295" y="38100"/>
                      <a:pt x="74295" y="35243"/>
                    </a:cubicBezTo>
                    <a:cubicBezTo>
                      <a:pt x="74295" y="33338"/>
                      <a:pt x="74295" y="31433"/>
                      <a:pt x="73343" y="29527"/>
                    </a:cubicBezTo>
                    <a:cubicBezTo>
                      <a:pt x="73343" y="27623"/>
                      <a:pt x="72390" y="26670"/>
                      <a:pt x="72390" y="25718"/>
                    </a:cubicBezTo>
                    <a:cubicBezTo>
                      <a:pt x="71438" y="24765"/>
                      <a:pt x="71438" y="23813"/>
                      <a:pt x="70485" y="23813"/>
                    </a:cubicBezTo>
                    <a:cubicBezTo>
                      <a:pt x="69532" y="23813"/>
                      <a:pt x="68580" y="22860"/>
                      <a:pt x="67627" y="22860"/>
                    </a:cubicBezTo>
                    <a:cubicBezTo>
                      <a:pt x="66675" y="22860"/>
                      <a:pt x="65723" y="22860"/>
                      <a:pt x="64770" y="22860"/>
                    </a:cubicBezTo>
                    <a:cubicBezTo>
                      <a:pt x="63818" y="22860"/>
                      <a:pt x="62865" y="23813"/>
                      <a:pt x="62865" y="24765"/>
                    </a:cubicBezTo>
                    <a:cubicBezTo>
                      <a:pt x="61913" y="25718"/>
                      <a:pt x="61913" y="26670"/>
                      <a:pt x="60960" y="28575"/>
                    </a:cubicBezTo>
                    <a:cubicBezTo>
                      <a:pt x="60960" y="30480"/>
                      <a:pt x="60007" y="32385"/>
                      <a:pt x="60007" y="34290"/>
                    </a:cubicBezTo>
                    <a:cubicBezTo>
                      <a:pt x="60007" y="36195"/>
                      <a:pt x="60007" y="38100"/>
                      <a:pt x="60007" y="40005"/>
                    </a:cubicBezTo>
                    <a:cubicBezTo>
                      <a:pt x="60007" y="41910"/>
                      <a:pt x="60960" y="42863"/>
                      <a:pt x="60960" y="43815"/>
                    </a:cubicBezTo>
                    <a:cubicBezTo>
                      <a:pt x="61913" y="44768"/>
                      <a:pt x="61913" y="45720"/>
                      <a:pt x="62865" y="45720"/>
                    </a:cubicBezTo>
                    <a:cubicBezTo>
                      <a:pt x="63818" y="45720"/>
                      <a:pt x="64770" y="46673"/>
                      <a:pt x="65723" y="46673"/>
                    </a:cubicBezTo>
                    <a:cubicBezTo>
                      <a:pt x="66675" y="46673"/>
                      <a:pt x="67627" y="46673"/>
                      <a:pt x="68580" y="45720"/>
                    </a:cubicBezTo>
                    <a:cubicBezTo>
                      <a:pt x="70485" y="46673"/>
                      <a:pt x="71438" y="45720"/>
                      <a:pt x="71438" y="44768"/>
                    </a:cubicBezTo>
                    <a:close/>
                    <a:moveTo>
                      <a:pt x="106680" y="56198"/>
                    </a:moveTo>
                    <a:cubicBezTo>
                      <a:pt x="103823" y="56198"/>
                      <a:pt x="101918" y="56198"/>
                      <a:pt x="99060" y="55245"/>
                    </a:cubicBezTo>
                    <a:cubicBezTo>
                      <a:pt x="97155" y="54293"/>
                      <a:pt x="95250" y="53340"/>
                      <a:pt x="93345" y="51435"/>
                    </a:cubicBezTo>
                    <a:cubicBezTo>
                      <a:pt x="91440" y="49530"/>
                      <a:pt x="90488" y="47625"/>
                      <a:pt x="89535" y="44768"/>
                    </a:cubicBezTo>
                    <a:cubicBezTo>
                      <a:pt x="88582" y="41910"/>
                      <a:pt x="88582" y="39052"/>
                      <a:pt x="88582" y="36195"/>
                    </a:cubicBezTo>
                    <a:cubicBezTo>
                      <a:pt x="88582" y="32385"/>
                      <a:pt x="88582" y="29527"/>
                      <a:pt x="90488" y="26670"/>
                    </a:cubicBezTo>
                    <a:cubicBezTo>
                      <a:pt x="91440" y="23813"/>
                      <a:pt x="92393" y="21908"/>
                      <a:pt x="94298" y="20002"/>
                    </a:cubicBezTo>
                    <a:cubicBezTo>
                      <a:pt x="96202" y="18098"/>
                      <a:pt x="98107" y="17145"/>
                      <a:pt x="100013" y="16193"/>
                    </a:cubicBezTo>
                    <a:cubicBezTo>
                      <a:pt x="101918" y="15240"/>
                      <a:pt x="104775" y="15240"/>
                      <a:pt x="106680" y="15240"/>
                    </a:cubicBezTo>
                    <a:cubicBezTo>
                      <a:pt x="108585" y="15240"/>
                      <a:pt x="110490" y="15240"/>
                      <a:pt x="112395" y="16193"/>
                    </a:cubicBezTo>
                    <a:cubicBezTo>
                      <a:pt x="114300" y="17145"/>
                      <a:pt x="116205" y="17145"/>
                      <a:pt x="117157" y="18098"/>
                    </a:cubicBezTo>
                    <a:lnTo>
                      <a:pt x="117157" y="28575"/>
                    </a:lnTo>
                    <a:lnTo>
                      <a:pt x="116205" y="28575"/>
                    </a:lnTo>
                    <a:cubicBezTo>
                      <a:pt x="116205" y="28575"/>
                      <a:pt x="115252" y="27623"/>
                      <a:pt x="115252" y="27623"/>
                    </a:cubicBezTo>
                    <a:cubicBezTo>
                      <a:pt x="114300" y="26670"/>
                      <a:pt x="114300" y="26670"/>
                      <a:pt x="113348" y="25718"/>
                    </a:cubicBezTo>
                    <a:cubicBezTo>
                      <a:pt x="112395" y="24765"/>
                      <a:pt x="111443" y="24765"/>
                      <a:pt x="110490" y="24765"/>
                    </a:cubicBezTo>
                    <a:cubicBezTo>
                      <a:pt x="109538" y="24765"/>
                      <a:pt x="108585" y="23813"/>
                      <a:pt x="107632" y="23813"/>
                    </a:cubicBezTo>
                    <a:cubicBezTo>
                      <a:pt x="104775" y="23813"/>
                      <a:pt x="102870" y="24765"/>
                      <a:pt x="101918" y="26670"/>
                    </a:cubicBezTo>
                    <a:cubicBezTo>
                      <a:pt x="100965" y="28575"/>
                      <a:pt x="100013" y="31433"/>
                      <a:pt x="100013" y="35243"/>
                    </a:cubicBezTo>
                    <a:cubicBezTo>
                      <a:pt x="100013" y="39052"/>
                      <a:pt x="100965" y="41910"/>
                      <a:pt x="101918" y="43815"/>
                    </a:cubicBezTo>
                    <a:cubicBezTo>
                      <a:pt x="103823" y="45720"/>
                      <a:pt x="105727" y="46673"/>
                      <a:pt x="107632" y="46673"/>
                    </a:cubicBezTo>
                    <a:cubicBezTo>
                      <a:pt x="108585" y="46673"/>
                      <a:pt x="109538" y="46673"/>
                      <a:pt x="111443" y="45720"/>
                    </a:cubicBezTo>
                    <a:cubicBezTo>
                      <a:pt x="112395" y="45720"/>
                      <a:pt x="113348" y="44768"/>
                      <a:pt x="114300" y="44768"/>
                    </a:cubicBezTo>
                    <a:cubicBezTo>
                      <a:pt x="115252" y="44768"/>
                      <a:pt x="115252" y="43815"/>
                      <a:pt x="116205" y="43815"/>
                    </a:cubicBezTo>
                    <a:cubicBezTo>
                      <a:pt x="116205" y="42863"/>
                      <a:pt x="117157" y="42863"/>
                      <a:pt x="117157" y="41910"/>
                    </a:cubicBezTo>
                    <a:lnTo>
                      <a:pt x="118110" y="41910"/>
                    </a:lnTo>
                    <a:lnTo>
                      <a:pt x="118110" y="52388"/>
                    </a:lnTo>
                    <a:cubicBezTo>
                      <a:pt x="116205" y="53340"/>
                      <a:pt x="115252" y="54293"/>
                      <a:pt x="113348" y="54293"/>
                    </a:cubicBezTo>
                    <a:cubicBezTo>
                      <a:pt x="110490" y="55245"/>
                      <a:pt x="108585" y="56198"/>
                      <a:pt x="106680" y="56198"/>
                    </a:cubicBezTo>
                    <a:close/>
                    <a:moveTo>
                      <a:pt x="157163" y="54293"/>
                    </a:moveTo>
                    <a:lnTo>
                      <a:pt x="145733" y="54293"/>
                    </a:lnTo>
                    <a:lnTo>
                      <a:pt x="137160" y="39052"/>
                    </a:lnTo>
                    <a:lnTo>
                      <a:pt x="134302" y="39052"/>
                    </a:lnTo>
                    <a:lnTo>
                      <a:pt x="134302" y="54293"/>
                    </a:lnTo>
                    <a:lnTo>
                      <a:pt x="124777" y="54293"/>
                    </a:lnTo>
                    <a:lnTo>
                      <a:pt x="124777" y="16193"/>
                    </a:lnTo>
                    <a:lnTo>
                      <a:pt x="134302" y="16193"/>
                    </a:lnTo>
                    <a:lnTo>
                      <a:pt x="134302" y="31433"/>
                    </a:lnTo>
                    <a:cubicBezTo>
                      <a:pt x="136208" y="31433"/>
                      <a:pt x="137160" y="31433"/>
                      <a:pt x="138113" y="30480"/>
                    </a:cubicBezTo>
                    <a:cubicBezTo>
                      <a:pt x="139065" y="30480"/>
                      <a:pt x="140018" y="28575"/>
                      <a:pt x="140970" y="26670"/>
                    </a:cubicBezTo>
                    <a:cubicBezTo>
                      <a:pt x="140970" y="25718"/>
                      <a:pt x="141923" y="25718"/>
                      <a:pt x="141923" y="24765"/>
                    </a:cubicBezTo>
                    <a:cubicBezTo>
                      <a:pt x="141923" y="23813"/>
                      <a:pt x="142875" y="22860"/>
                      <a:pt x="142875" y="22860"/>
                    </a:cubicBezTo>
                    <a:cubicBezTo>
                      <a:pt x="143827" y="20955"/>
                      <a:pt x="144780" y="19050"/>
                      <a:pt x="146685" y="18098"/>
                    </a:cubicBezTo>
                    <a:cubicBezTo>
                      <a:pt x="147638" y="17145"/>
                      <a:pt x="149543" y="16193"/>
                      <a:pt x="152400" y="16193"/>
                    </a:cubicBezTo>
                    <a:cubicBezTo>
                      <a:pt x="153352" y="16193"/>
                      <a:pt x="153352" y="16193"/>
                      <a:pt x="154305" y="16193"/>
                    </a:cubicBezTo>
                    <a:cubicBezTo>
                      <a:pt x="155258" y="16193"/>
                      <a:pt x="155258" y="16193"/>
                      <a:pt x="156210" y="16193"/>
                    </a:cubicBezTo>
                    <a:lnTo>
                      <a:pt x="156210" y="26670"/>
                    </a:lnTo>
                    <a:lnTo>
                      <a:pt x="153352" y="26670"/>
                    </a:lnTo>
                    <a:cubicBezTo>
                      <a:pt x="152400" y="26670"/>
                      <a:pt x="151448" y="26670"/>
                      <a:pt x="150495" y="27623"/>
                    </a:cubicBezTo>
                    <a:cubicBezTo>
                      <a:pt x="149543" y="28575"/>
                      <a:pt x="149543" y="29527"/>
                      <a:pt x="148590" y="30480"/>
                    </a:cubicBezTo>
                    <a:cubicBezTo>
                      <a:pt x="148590" y="31433"/>
                      <a:pt x="147638" y="32385"/>
                      <a:pt x="147638" y="33338"/>
                    </a:cubicBezTo>
                    <a:cubicBezTo>
                      <a:pt x="147638" y="34290"/>
                      <a:pt x="146685" y="34290"/>
                      <a:pt x="146685" y="35243"/>
                    </a:cubicBezTo>
                    <a:lnTo>
                      <a:pt x="157163" y="54293"/>
                    </a:lnTo>
                    <a:close/>
                    <a:moveTo>
                      <a:pt x="193358" y="36195"/>
                    </a:moveTo>
                    <a:cubicBezTo>
                      <a:pt x="193358" y="42863"/>
                      <a:pt x="191452" y="47625"/>
                      <a:pt x="188595" y="50483"/>
                    </a:cubicBezTo>
                    <a:cubicBezTo>
                      <a:pt x="185738" y="54293"/>
                      <a:pt x="181927" y="56198"/>
                      <a:pt x="177165" y="56198"/>
                    </a:cubicBezTo>
                    <a:cubicBezTo>
                      <a:pt x="171450" y="56198"/>
                      <a:pt x="167640" y="54293"/>
                      <a:pt x="164783" y="50483"/>
                    </a:cubicBezTo>
                    <a:cubicBezTo>
                      <a:pt x="161925" y="46673"/>
                      <a:pt x="160020" y="41910"/>
                      <a:pt x="160020" y="36195"/>
                    </a:cubicBezTo>
                    <a:cubicBezTo>
                      <a:pt x="160020" y="29527"/>
                      <a:pt x="161925" y="24765"/>
                      <a:pt x="164783" y="20955"/>
                    </a:cubicBezTo>
                    <a:cubicBezTo>
                      <a:pt x="167640" y="17145"/>
                      <a:pt x="171450" y="15240"/>
                      <a:pt x="177165" y="15240"/>
                    </a:cubicBezTo>
                    <a:cubicBezTo>
                      <a:pt x="182880" y="15240"/>
                      <a:pt x="186690" y="17145"/>
                      <a:pt x="189548" y="20955"/>
                    </a:cubicBezTo>
                    <a:cubicBezTo>
                      <a:pt x="192405" y="24765"/>
                      <a:pt x="193358" y="29527"/>
                      <a:pt x="193358" y="36195"/>
                    </a:cubicBezTo>
                    <a:close/>
                    <a:moveTo>
                      <a:pt x="180975" y="44768"/>
                    </a:moveTo>
                    <a:cubicBezTo>
                      <a:pt x="181927" y="43815"/>
                      <a:pt x="181927" y="42863"/>
                      <a:pt x="182880" y="40958"/>
                    </a:cubicBezTo>
                    <a:cubicBezTo>
                      <a:pt x="182880" y="40005"/>
                      <a:pt x="183833" y="38100"/>
                      <a:pt x="183833" y="35243"/>
                    </a:cubicBezTo>
                    <a:cubicBezTo>
                      <a:pt x="183833" y="33338"/>
                      <a:pt x="183833" y="31433"/>
                      <a:pt x="182880" y="29527"/>
                    </a:cubicBezTo>
                    <a:cubicBezTo>
                      <a:pt x="182880" y="27623"/>
                      <a:pt x="181927" y="26670"/>
                      <a:pt x="181927" y="25718"/>
                    </a:cubicBezTo>
                    <a:cubicBezTo>
                      <a:pt x="180975" y="24765"/>
                      <a:pt x="180975" y="23813"/>
                      <a:pt x="180023" y="23813"/>
                    </a:cubicBezTo>
                    <a:cubicBezTo>
                      <a:pt x="179070" y="23813"/>
                      <a:pt x="178117" y="22860"/>
                      <a:pt x="177165" y="22860"/>
                    </a:cubicBezTo>
                    <a:cubicBezTo>
                      <a:pt x="176213" y="22860"/>
                      <a:pt x="175260" y="22860"/>
                      <a:pt x="174308" y="22860"/>
                    </a:cubicBezTo>
                    <a:cubicBezTo>
                      <a:pt x="173355" y="22860"/>
                      <a:pt x="172402" y="23813"/>
                      <a:pt x="172402" y="24765"/>
                    </a:cubicBezTo>
                    <a:cubicBezTo>
                      <a:pt x="171450" y="25718"/>
                      <a:pt x="171450" y="26670"/>
                      <a:pt x="170498" y="28575"/>
                    </a:cubicBezTo>
                    <a:cubicBezTo>
                      <a:pt x="170498" y="30480"/>
                      <a:pt x="169545" y="32385"/>
                      <a:pt x="169545" y="34290"/>
                    </a:cubicBezTo>
                    <a:cubicBezTo>
                      <a:pt x="169545" y="36195"/>
                      <a:pt x="169545" y="38100"/>
                      <a:pt x="169545" y="40005"/>
                    </a:cubicBezTo>
                    <a:cubicBezTo>
                      <a:pt x="169545" y="41910"/>
                      <a:pt x="170498" y="42863"/>
                      <a:pt x="170498" y="43815"/>
                    </a:cubicBezTo>
                    <a:cubicBezTo>
                      <a:pt x="171450" y="44768"/>
                      <a:pt x="171450" y="45720"/>
                      <a:pt x="172402" y="45720"/>
                    </a:cubicBezTo>
                    <a:cubicBezTo>
                      <a:pt x="173355" y="45720"/>
                      <a:pt x="174308" y="46673"/>
                      <a:pt x="175260" y="46673"/>
                    </a:cubicBezTo>
                    <a:cubicBezTo>
                      <a:pt x="176213" y="46673"/>
                      <a:pt x="177165" y="46673"/>
                      <a:pt x="178117" y="45720"/>
                    </a:cubicBezTo>
                    <a:cubicBezTo>
                      <a:pt x="180023" y="46673"/>
                      <a:pt x="180975" y="45720"/>
                      <a:pt x="180975" y="44768"/>
                    </a:cubicBezTo>
                    <a:close/>
                    <a:moveTo>
                      <a:pt x="231458" y="42863"/>
                    </a:moveTo>
                    <a:cubicBezTo>
                      <a:pt x="231458" y="44768"/>
                      <a:pt x="231458" y="46673"/>
                      <a:pt x="230505" y="47625"/>
                    </a:cubicBezTo>
                    <a:cubicBezTo>
                      <a:pt x="229552" y="48577"/>
                      <a:pt x="229552" y="50483"/>
                      <a:pt x="228600" y="51435"/>
                    </a:cubicBezTo>
                    <a:cubicBezTo>
                      <a:pt x="227648" y="52388"/>
                      <a:pt x="225742" y="53340"/>
                      <a:pt x="224790" y="54293"/>
                    </a:cubicBezTo>
                    <a:cubicBezTo>
                      <a:pt x="223838" y="54293"/>
                      <a:pt x="221933" y="55245"/>
                      <a:pt x="220027" y="55245"/>
                    </a:cubicBezTo>
                    <a:lnTo>
                      <a:pt x="200977" y="55245"/>
                    </a:lnTo>
                    <a:lnTo>
                      <a:pt x="200977" y="17145"/>
                    </a:lnTo>
                    <a:lnTo>
                      <a:pt x="219075" y="17145"/>
                    </a:lnTo>
                    <a:cubicBezTo>
                      <a:pt x="220980" y="17145"/>
                      <a:pt x="222885" y="17145"/>
                      <a:pt x="223838" y="17145"/>
                    </a:cubicBezTo>
                    <a:cubicBezTo>
                      <a:pt x="224790" y="17145"/>
                      <a:pt x="225742" y="18098"/>
                      <a:pt x="226695" y="18098"/>
                    </a:cubicBezTo>
                    <a:cubicBezTo>
                      <a:pt x="227648" y="19050"/>
                      <a:pt x="228600" y="20002"/>
                      <a:pt x="229552" y="20955"/>
                    </a:cubicBezTo>
                    <a:cubicBezTo>
                      <a:pt x="230505" y="21908"/>
                      <a:pt x="230505" y="23813"/>
                      <a:pt x="230505" y="24765"/>
                    </a:cubicBezTo>
                    <a:cubicBezTo>
                      <a:pt x="230505" y="26670"/>
                      <a:pt x="230505" y="28575"/>
                      <a:pt x="229552" y="29527"/>
                    </a:cubicBezTo>
                    <a:cubicBezTo>
                      <a:pt x="228600" y="30480"/>
                      <a:pt x="227648" y="32385"/>
                      <a:pt x="226695" y="32385"/>
                    </a:cubicBezTo>
                    <a:cubicBezTo>
                      <a:pt x="228600" y="33338"/>
                      <a:pt x="229552" y="34290"/>
                      <a:pt x="231458" y="35243"/>
                    </a:cubicBezTo>
                    <a:cubicBezTo>
                      <a:pt x="230505" y="39052"/>
                      <a:pt x="231458" y="40958"/>
                      <a:pt x="231458" y="42863"/>
                    </a:cubicBezTo>
                    <a:close/>
                    <a:moveTo>
                      <a:pt x="220027" y="28575"/>
                    </a:moveTo>
                    <a:cubicBezTo>
                      <a:pt x="220027" y="27623"/>
                      <a:pt x="220027" y="25718"/>
                      <a:pt x="219075" y="25718"/>
                    </a:cubicBezTo>
                    <a:cubicBezTo>
                      <a:pt x="218123" y="24765"/>
                      <a:pt x="217170" y="24765"/>
                      <a:pt x="216217" y="24765"/>
                    </a:cubicBezTo>
                    <a:lnTo>
                      <a:pt x="211455" y="24765"/>
                    </a:lnTo>
                    <a:lnTo>
                      <a:pt x="211455" y="32385"/>
                    </a:lnTo>
                    <a:lnTo>
                      <a:pt x="217170" y="32385"/>
                    </a:lnTo>
                    <a:cubicBezTo>
                      <a:pt x="218123" y="32385"/>
                      <a:pt x="219075" y="32385"/>
                      <a:pt x="220027" y="31433"/>
                    </a:cubicBezTo>
                    <a:cubicBezTo>
                      <a:pt x="220027" y="30480"/>
                      <a:pt x="220027" y="29527"/>
                      <a:pt x="220027" y="28575"/>
                    </a:cubicBezTo>
                    <a:close/>
                    <a:moveTo>
                      <a:pt x="220980" y="42863"/>
                    </a:moveTo>
                    <a:cubicBezTo>
                      <a:pt x="220980" y="40958"/>
                      <a:pt x="220980" y="40005"/>
                      <a:pt x="220027" y="39052"/>
                    </a:cubicBezTo>
                    <a:cubicBezTo>
                      <a:pt x="219075" y="38100"/>
                      <a:pt x="218123" y="38100"/>
                      <a:pt x="216217" y="38100"/>
                    </a:cubicBezTo>
                    <a:lnTo>
                      <a:pt x="209550" y="38100"/>
                    </a:lnTo>
                    <a:lnTo>
                      <a:pt x="209550" y="46673"/>
                    </a:lnTo>
                    <a:lnTo>
                      <a:pt x="216217" y="46673"/>
                    </a:lnTo>
                    <a:cubicBezTo>
                      <a:pt x="217170" y="46673"/>
                      <a:pt x="219075" y="46673"/>
                      <a:pt x="219075" y="45720"/>
                    </a:cubicBezTo>
                    <a:cubicBezTo>
                      <a:pt x="220980" y="45720"/>
                      <a:pt x="220980" y="43815"/>
                      <a:pt x="220980" y="42863"/>
                    </a:cubicBezTo>
                    <a:close/>
                    <a:moveTo>
                      <a:pt x="254317" y="56198"/>
                    </a:moveTo>
                    <a:cubicBezTo>
                      <a:pt x="251460" y="56198"/>
                      <a:pt x="249555" y="56198"/>
                      <a:pt x="246698" y="55245"/>
                    </a:cubicBezTo>
                    <a:cubicBezTo>
                      <a:pt x="244792" y="54293"/>
                      <a:pt x="242888" y="53340"/>
                      <a:pt x="240983" y="51435"/>
                    </a:cubicBezTo>
                    <a:cubicBezTo>
                      <a:pt x="239077" y="49530"/>
                      <a:pt x="238125" y="47625"/>
                      <a:pt x="237173" y="44768"/>
                    </a:cubicBezTo>
                    <a:cubicBezTo>
                      <a:pt x="236220" y="41910"/>
                      <a:pt x="236220" y="39052"/>
                      <a:pt x="236220" y="36195"/>
                    </a:cubicBezTo>
                    <a:cubicBezTo>
                      <a:pt x="236220" y="32385"/>
                      <a:pt x="237173" y="29527"/>
                      <a:pt x="238125" y="26670"/>
                    </a:cubicBezTo>
                    <a:cubicBezTo>
                      <a:pt x="239077" y="23813"/>
                      <a:pt x="240030" y="21908"/>
                      <a:pt x="241935" y="20002"/>
                    </a:cubicBezTo>
                    <a:cubicBezTo>
                      <a:pt x="243840" y="18098"/>
                      <a:pt x="245745" y="17145"/>
                      <a:pt x="247650" y="16193"/>
                    </a:cubicBezTo>
                    <a:cubicBezTo>
                      <a:pt x="249555" y="15240"/>
                      <a:pt x="252413" y="15240"/>
                      <a:pt x="254317" y="15240"/>
                    </a:cubicBezTo>
                    <a:cubicBezTo>
                      <a:pt x="256223" y="15240"/>
                      <a:pt x="258127" y="15240"/>
                      <a:pt x="260033" y="16193"/>
                    </a:cubicBezTo>
                    <a:cubicBezTo>
                      <a:pt x="261938" y="17145"/>
                      <a:pt x="263842" y="17145"/>
                      <a:pt x="264795" y="18098"/>
                    </a:cubicBezTo>
                    <a:lnTo>
                      <a:pt x="264795" y="28575"/>
                    </a:lnTo>
                    <a:lnTo>
                      <a:pt x="263842" y="28575"/>
                    </a:lnTo>
                    <a:cubicBezTo>
                      <a:pt x="263842" y="28575"/>
                      <a:pt x="262890" y="27623"/>
                      <a:pt x="262890" y="27623"/>
                    </a:cubicBezTo>
                    <a:cubicBezTo>
                      <a:pt x="261938" y="26670"/>
                      <a:pt x="261938" y="26670"/>
                      <a:pt x="260985" y="25718"/>
                    </a:cubicBezTo>
                    <a:cubicBezTo>
                      <a:pt x="260033" y="24765"/>
                      <a:pt x="259080" y="24765"/>
                      <a:pt x="258127" y="24765"/>
                    </a:cubicBezTo>
                    <a:cubicBezTo>
                      <a:pt x="257175" y="24765"/>
                      <a:pt x="256223" y="23813"/>
                      <a:pt x="255270" y="23813"/>
                    </a:cubicBezTo>
                    <a:cubicBezTo>
                      <a:pt x="252413" y="23813"/>
                      <a:pt x="250508" y="24765"/>
                      <a:pt x="249555" y="26670"/>
                    </a:cubicBezTo>
                    <a:cubicBezTo>
                      <a:pt x="248602" y="28575"/>
                      <a:pt x="247650" y="31433"/>
                      <a:pt x="247650" y="35243"/>
                    </a:cubicBezTo>
                    <a:cubicBezTo>
                      <a:pt x="247650" y="39052"/>
                      <a:pt x="248602" y="41910"/>
                      <a:pt x="249555" y="43815"/>
                    </a:cubicBezTo>
                    <a:cubicBezTo>
                      <a:pt x="251460" y="45720"/>
                      <a:pt x="253365" y="46673"/>
                      <a:pt x="255270" y="46673"/>
                    </a:cubicBezTo>
                    <a:cubicBezTo>
                      <a:pt x="256223" y="46673"/>
                      <a:pt x="257175" y="46673"/>
                      <a:pt x="259080" y="45720"/>
                    </a:cubicBezTo>
                    <a:cubicBezTo>
                      <a:pt x="260033" y="45720"/>
                      <a:pt x="260985" y="44768"/>
                      <a:pt x="261938" y="44768"/>
                    </a:cubicBezTo>
                    <a:cubicBezTo>
                      <a:pt x="262890" y="44768"/>
                      <a:pt x="262890" y="43815"/>
                      <a:pt x="263842" y="43815"/>
                    </a:cubicBezTo>
                    <a:cubicBezTo>
                      <a:pt x="264795" y="42863"/>
                      <a:pt x="264795" y="42863"/>
                      <a:pt x="264795" y="41910"/>
                    </a:cubicBezTo>
                    <a:lnTo>
                      <a:pt x="265748" y="41910"/>
                    </a:lnTo>
                    <a:lnTo>
                      <a:pt x="265748" y="52388"/>
                    </a:lnTo>
                    <a:cubicBezTo>
                      <a:pt x="263842" y="53340"/>
                      <a:pt x="262890" y="54293"/>
                      <a:pt x="260985" y="54293"/>
                    </a:cubicBezTo>
                    <a:cubicBezTo>
                      <a:pt x="258127" y="55245"/>
                      <a:pt x="256223" y="56198"/>
                      <a:pt x="254317" y="56198"/>
                    </a:cubicBezTo>
                    <a:close/>
                    <a:moveTo>
                      <a:pt x="304800" y="54293"/>
                    </a:moveTo>
                    <a:lnTo>
                      <a:pt x="293370" y="54293"/>
                    </a:lnTo>
                    <a:lnTo>
                      <a:pt x="284798" y="39052"/>
                    </a:lnTo>
                    <a:lnTo>
                      <a:pt x="281940" y="39052"/>
                    </a:lnTo>
                    <a:lnTo>
                      <a:pt x="281940" y="54293"/>
                    </a:lnTo>
                    <a:lnTo>
                      <a:pt x="272415" y="54293"/>
                    </a:lnTo>
                    <a:lnTo>
                      <a:pt x="272415" y="16193"/>
                    </a:lnTo>
                    <a:lnTo>
                      <a:pt x="281940" y="16193"/>
                    </a:lnTo>
                    <a:lnTo>
                      <a:pt x="281940" y="31433"/>
                    </a:lnTo>
                    <a:cubicBezTo>
                      <a:pt x="283845" y="31433"/>
                      <a:pt x="284798" y="31433"/>
                      <a:pt x="285750" y="30480"/>
                    </a:cubicBezTo>
                    <a:cubicBezTo>
                      <a:pt x="286703" y="30480"/>
                      <a:pt x="287655" y="28575"/>
                      <a:pt x="288608" y="26670"/>
                    </a:cubicBezTo>
                    <a:cubicBezTo>
                      <a:pt x="288608" y="25718"/>
                      <a:pt x="289560" y="25718"/>
                      <a:pt x="289560" y="24765"/>
                    </a:cubicBezTo>
                    <a:cubicBezTo>
                      <a:pt x="289560" y="23813"/>
                      <a:pt x="290513" y="22860"/>
                      <a:pt x="290513" y="22860"/>
                    </a:cubicBezTo>
                    <a:cubicBezTo>
                      <a:pt x="291465" y="20955"/>
                      <a:pt x="292417" y="19050"/>
                      <a:pt x="294323" y="18098"/>
                    </a:cubicBezTo>
                    <a:cubicBezTo>
                      <a:pt x="295275" y="17145"/>
                      <a:pt x="297180" y="16193"/>
                      <a:pt x="300038" y="16193"/>
                    </a:cubicBezTo>
                    <a:cubicBezTo>
                      <a:pt x="300990" y="16193"/>
                      <a:pt x="300990" y="16193"/>
                      <a:pt x="301942" y="16193"/>
                    </a:cubicBezTo>
                    <a:cubicBezTo>
                      <a:pt x="302895" y="16193"/>
                      <a:pt x="302895" y="16193"/>
                      <a:pt x="303848" y="16193"/>
                    </a:cubicBezTo>
                    <a:lnTo>
                      <a:pt x="303848" y="26670"/>
                    </a:lnTo>
                    <a:lnTo>
                      <a:pt x="300038" y="26670"/>
                    </a:lnTo>
                    <a:cubicBezTo>
                      <a:pt x="299085" y="26670"/>
                      <a:pt x="298133" y="26670"/>
                      <a:pt x="297180" y="27623"/>
                    </a:cubicBezTo>
                    <a:cubicBezTo>
                      <a:pt x="296228" y="28575"/>
                      <a:pt x="296228" y="29527"/>
                      <a:pt x="295275" y="30480"/>
                    </a:cubicBezTo>
                    <a:cubicBezTo>
                      <a:pt x="295275" y="31433"/>
                      <a:pt x="294323" y="32385"/>
                      <a:pt x="294323" y="33338"/>
                    </a:cubicBezTo>
                    <a:cubicBezTo>
                      <a:pt x="294323" y="34290"/>
                      <a:pt x="293370" y="34290"/>
                      <a:pt x="293370" y="35243"/>
                    </a:cubicBezTo>
                    <a:lnTo>
                      <a:pt x="304800" y="54293"/>
                    </a:lnTo>
                    <a:close/>
                    <a:moveTo>
                      <a:pt x="340995" y="54293"/>
                    </a:moveTo>
                    <a:lnTo>
                      <a:pt x="331470" y="54293"/>
                    </a:lnTo>
                    <a:lnTo>
                      <a:pt x="331470" y="31433"/>
                    </a:lnTo>
                    <a:lnTo>
                      <a:pt x="318135" y="54293"/>
                    </a:lnTo>
                    <a:lnTo>
                      <a:pt x="309563" y="54293"/>
                    </a:lnTo>
                    <a:lnTo>
                      <a:pt x="309563" y="16193"/>
                    </a:lnTo>
                    <a:lnTo>
                      <a:pt x="319088" y="16193"/>
                    </a:lnTo>
                    <a:lnTo>
                      <a:pt x="319088" y="37148"/>
                    </a:lnTo>
                    <a:lnTo>
                      <a:pt x="331470" y="16193"/>
                    </a:lnTo>
                    <a:lnTo>
                      <a:pt x="340995" y="16193"/>
                    </a:lnTo>
                    <a:lnTo>
                      <a:pt x="340995" y="54293"/>
                    </a:lnTo>
                    <a:close/>
                    <a:moveTo>
                      <a:pt x="381000" y="54293"/>
                    </a:moveTo>
                    <a:lnTo>
                      <a:pt x="371475" y="54293"/>
                    </a:lnTo>
                    <a:lnTo>
                      <a:pt x="371475" y="31433"/>
                    </a:lnTo>
                    <a:lnTo>
                      <a:pt x="358140" y="54293"/>
                    </a:lnTo>
                    <a:lnTo>
                      <a:pt x="349567" y="54293"/>
                    </a:lnTo>
                    <a:lnTo>
                      <a:pt x="349567" y="16193"/>
                    </a:lnTo>
                    <a:lnTo>
                      <a:pt x="359092" y="16193"/>
                    </a:lnTo>
                    <a:lnTo>
                      <a:pt x="359092" y="37148"/>
                    </a:lnTo>
                    <a:lnTo>
                      <a:pt x="371475" y="16193"/>
                    </a:lnTo>
                    <a:lnTo>
                      <a:pt x="381000" y="16193"/>
                    </a:lnTo>
                    <a:lnTo>
                      <a:pt x="381000" y="54293"/>
                    </a:lnTo>
                    <a:close/>
                    <a:moveTo>
                      <a:pt x="378142" y="0"/>
                    </a:moveTo>
                    <a:cubicBezTo>
                      <a:pt x="378142" y="3810"/>
                      <a:pt x="377190" y="6668"/>
                      <a:pt x="375285" y="8573"/>
                    </a:cubicBezTo>
                    <a:cubicBezTo>
                      <a:pt x="373380" y="10478"/>
                      <a:pt x="370523" y="12383"/>
                      <a:pt x="365760" y="12383"/>
                    </a:cubicBezTo>
                    <a:cubicBezTo>
                      <a:pt x="361950" y="12383"/>
                      <a:pt x="359092" y="11430"/>
                      <a:pt x="357188" y="8573"/>
                    </a:cubicBezTo>
                    <a:cubicBezTo>
                      <a:pt x="355283" y="6668"/>
                      <a:pt x="354330" y="2858"/>
                      <a:pt x="354330" y="0"/>
                    </a:cubicBezTo>
                    <a:lnTo>
                      <a:pt x="361950" y="0"/>
                    </a:lnTo>
                    <a:cubicBezTo>
                      <a:pt x="361950" y="1905"/>
                      <a:pt x="361950" y="3810"/>
                      <a:pt x="362903" y="4763"/>
                    </a:cubicBezTo>
                    <a:cubicBezTo>
                      <a:pt x="363855" y="5715"/>
                      <a:pt x="364808" y="6668"/>
                      <a:pt x="366713" y="6668"/>
                    </a:cubicBezTo>
                    <a:cubicBezTo>
                      <a:pt x="368617" y="6668"/>
                      <a:pt x="369570" y="5715"/>
                      <a:pt x="370523" y="4763"/>
                    </a:cubicBezTo>
                    <a:cubicBezTo>
                      <a:pt x="371475" y="3810"/>
                      <a:pt x="371475" y="1905"/>
                      <a:pt x="371475" y="0"/>
                    </a:cubicBezTo>
                    <a:lnTo>
                      <a:pt x="378142" y="0"/>
                    </a:lnTo>
                    <a:close/>
                    <a:moveTo>
                      <a:pt x="440055" y="14288"/>
                    </a:moveTo>
                    <a:lnTo>
                      <a:pt x="421005" y="14288"/>
                    </a:lnTo>
                    <a:lnTo>
                      <a:pt x="421005" y="55245"/>
                    </a:lnTo>
                    <a:lnTo>
                      <a:pt x="410528" y="55245"/>
                    </a:lnTo>
                    <a:lnTo>
                      <a:pt x="410528" y="4763"/>
                    </a:lnTo>
                    <a:lnTo>
                      <a:pt x="440055" y="4763"/>
                    </a:lnTo>
                    <a:lnTo>
                      <a:pt x="440055" y="14288"/>
                    </a:lnTo>
                    <a:close/>
                    <a:moveTo>
                      <a:pt x="477203" y="36195"/>
                    </a:moveTo>
                    <a:cubicBezTo>
                      <a:pt x="477203" y="42863"/>
                      <a:pt x="475298" y="47625"/>
                      <a:pt x="472440" y="50483"/>
                    </a:cubicBezTo>
                    <a:cubicBezTo>
                      <a:pt x="469583" y="54293"/>
                      <a:pt x="465773" y="56198"/>
                      <a:pt x="460058" y="56198"/>
                    </a:cubicBezTo>
                    <a:cubicBezTo>
                      <a:pt x="454342" y="56198"/>
                      <a:pt x="450533" y="54293"/>
                      <a:pt x="447675" y="50483"/>
                    </a:cubicBezTo>
                    <a:cubicBezTo>
                      <a:pt x="444817" y="46673"/>
                      <a:pt x="442913" y="41910"/>
                      <a:pt x="442913" y="36195"/>
                    </a:cubicBezTo>
                    <a:cubicBezTo>
                      <a:pt x="442913" y="29527"/>
                      <a:pt x="444817" y="24765"/>
                      <a:pt x="447675" y="20955"/>
                    </a:cubicBezTo>
                    <a:cubicBezTo>
                      <a:pt x="450533" y="17145"/>
                      <a:pt x="454342" y="15240"/>
                      <a:pt x="460058" y="15240"/>
                    </a:cubicBezTo>
                    <a:cubicBezTo>
                      <a:pt x="465773" y="15240"/>
                      <a:pt x="469583" y="17145"/>
                      <a:pt x="472440" y="20955"/>
                    </a:cubicBezTo>
                    <a:cubicBezTo>
                      <a:pt x="475298" y="24765"/>
                      <a:pt x="477203" y="29527"/>
                      <a:pt x="477203" y="36195"/>
                    </a:cubicBezTo>
                    <a:close/>
                    <a:moveTo>
                      <a:pt x="464820" y="44768"/>
                    </a:moveTo>
                    <a:cubicBezTo>
                      <a:pt x="465773" y="43815"/>
                      <a:pt x="465773" y="42863"/>
                      <a:pt x="466725" y="40958"/>
                    </a:cubicBezTo>
                    <a:cubicBezTo>
                      <a:pt x="466725" y="40005"/>
                      <a:pt x="467678" y="38100"/>
                      <a:pt x="467678" y="35243"/>
                    </a:cubicBezTo>
                    <a:cubicBezTo>
                      <a:pt x="467678" y="33338"/>
                      <a:pt x="467678" y="31433"/>
                      <a:pt x="466725" y="29527"/>
                    </a:cubicBezTo>
                    <a:cubicBezTo>
                      <a:pt x="466725" y="27623"/>
                      <a:pt x="465773" y="26670"/>
                      <a:pt x="465773" y="25718"/>
                    </a:cubicBezTo>
                    <a:cubicBezTo>
                      <a:pt x="464820" y="24765"/>
                      <a:pt x="464820" y="23813"/>
                      <a:pt x="463867" y="23813"/>
                    </a:cubicBezTo>
                    <a:cubicBezTo>
                      <a:pt x="462915" y="23813"/>
                      <a:pt x="461963" y="22860"/>
                      <a:pt x="461010" y="22860"/>
                    </a:cubicBezTo>
                    <a:cubicBezTo>
                      <a:pt x="460058" y="22860"/>
                      <a:pt x="459105" y="22860"/>
                      <a:pt x="458153" y="22860"/>
                    </a:cubicBezTo>
                    <a:cubicBezTo>
                      <a:pt x="457200" y="22860"/>
                      <a:pt x="456248" y="23813"/>
                      <a:pt x="456248" y="24765"/>
                    </a:cubicBezTo>
                    <a:cubicBezTo>
                      <a:pt x="455295" y="25718"/>
                      <a:pt x="455295" y="26670"/>
                      <a:pt x="454342" y="28575"/>
                    </a:cubicBezTo>
                    <a:cubicBezTo>
                      <a:pt x="454342" y="30480"/>
                      <a:pt x="453390" y="32385"/>
                      <a:pt x="453390" y="34290"/>
                    </a:cubicBezTo>
                    <a:cubicBezTo>
                      <a:pt x="453390" y="36195"/>
                      <a:pt x="453390" y="38100"/>
                      <a:pt x="453390" y="40005"/>
                    </a:cubicBezTo>
                    <a:cubicBezTo>
                      <a:pt x="453390" y="41910"/>
                      <a:pt x="454342" y="42863"/>
                      <a:pt x="454342" y="43815"/>
                    </a:cubicBezTo>
                    <a:cubicBezTo>
                      <a:pt x="455295" y="44768"/>
                      <a:pt x="455295" y="45720"/>
                      <a:pt x="456248" y="45720"/>
                    </a:cubicBezTo>
                    <a:cubicBezTo>
                      <a:pt x="457200" y="45720"/>
                      <a:pt x="458153" y="46673"/>
                      <a:pt x="459105" y="46673"/>
                    </a:cubicBezTo>
                    <a:cubicBezTo>
                      <a:pt x="460058" y="46673"/>
                      <a:pt x="461010" y="46673"/>
                      <a:pt x="461963" y="45720"/>
                    </a:cubicBezTo>
                    <a:cubicBezTo>
                      <a:pt x="463867" y="46673"/>
                      <a:pt x="464820" y="45720"/>
                      <a:pt x="464820" y="44768"/>
                    </a:cubicBezTo>
                    <a:close/>
                    <a:moveTo>
                      <a:pt x="500063" y="56198"/>
                    </a:moveTo>
                    <a:cubicBezTo>
                      <a:pt x="497205" y="56198"/>
                      <a:pt x="495300" y="56198"/>
                      <a:pt x="492442" y="55245"/>
                    </a:cubicBezTo>
                    <a:cubicBezTo>
                      <a:pt x="490538" y="54293"/>
                      <a:pt x="488633" y="53340"/>
                      <a:pt x="486728" y="51435"/>
                    </a:cubicBezTo>
                    <a:cubicBezTo>
                      <a:pt x="484823" y="49530"/>
                      <a:pt x="483870" y="47625"/>
                      <a:pt x="482917" y="44768"/>
                    </a:cubicBezTo>
                    <a:cubicBezTo>
                      <a:pt x="481965" y="41910"/>
                      <a:pt x="481965" y="39052"/>
                      <a:pt x="481965" y="36195"/>
                    </a:cubicBezTo>
                    <a:cubicBezTo>
                      <a:pt x="481965" y="32385"/>
                      <a:pt x="482917" y="29527"/>
                      <a:pt x="483870" y="26670"/>
                    </a:cubicBezTo>
                    <a:cubicBezTo>
                      <a:pt x="484823" y="23813"/>
                      <a:pt x="485775" y="21908"/>
                      <a:pt x="487680" y="20002"/>
                    </a:cubicBezTo>
                    <a:cubicBezTo>
                      <a:pt x="489585" y="18098"/>
                      <a:pt x="491490" y="17145"/>
                      <a:pt x="493395" y="16193"/>
                    </a:cubicBezTo>
                    <a:cubicBezTo>
                      <a:pt x="495300" y="15240"/>
                      <a:pt x="498158" y="15240"/>
                      <a:pt x="500063" y="15240"/>
                    </a:cubicBezTo>
                    <a:cubicBezTo>
                      <a:pt x="501967" y="15240"/>
                      <a:pt x="503873" y="15240"/>
                      <a:pt x="505778" y="16193"/>
                    </a:cubicBezTo>
                    <a:cubicBezTo>
                      <a:pt x="507683" y="17145"/>
                      <a:pt x="509588" y="17145"/>
                      <a:pt x="510540" y="18098"/>
                    </a:cubicBezTo>
                    <a:lnTo>
                      <a:pt x="510540" y="28575"/>
                    </a:lnTo>
                    <a:lnTo>
                      <a:pt x="509588" y="28575"/>
                    </a:lnTo>
                    <a:cubicBezTo>
                      <a:pt x="509588" y="28575"/>
                      <a:pt x="508635" y="27623"/>
                      <a:pt x="508635" y="27623"/>
                    </a:cubicBezTo>
                    <a:cubicBezTo>
                      <a:pt x="507683" y="26670"/>
                      <a:pt x="507683" y="26670"/>
                      <a:pt x="506730" y="25718"/>
                    </a:cubicBezTo>
                    <a:cubicBezTo>
                      <a:pt x="505778" y="24765"/>
                      <a:pt x="504825" y="24765"/>
                      <a:pt x="503873" y="24765"/>
                    </a:cubicBezTo>
                    <a:cubicBezTo>
                      <a:pt x="502920" y="24765"/>
                      <a:pt x="501967" y="23813"/>
                      <a:pt x="501015" y="23813"/>
                    </a:cubicBezTo>
                    <a:cubicBezTo>
                      <a:pt x="498158" y="23813"/>
                      <a:pt x="496253" y="24765"/>
                      <a:pt x="495300" y="26670"/>
                    </a:cubicBezTo>
                    <a:cubicBezTo>
                      <a:pt x="494348" y="28575"/>
                      <a:pt x="493395" y="31433"/>
                      <a:pt x="493395" y="35243"/>
                    </a:cubicBezTo>
                    <a:cubicBezTo>
                      <a:pt x="493395" y="39052"/>
                      <a:pt x="494348" y="41910"/>
                      <a:pt x="495300" y="43815"/>
                    </a:cubicBezTo>
                    <a:cubicBezTo>
                      <a:pt x="497205" y="45720"/>
                      <a:pt x="499110" y="46673"/>
                      <a:pt x="501015" y="46673"/>
                    </a:cubicBezTo>
                    <a:cubicBezTo>
                      <a:pt x="501967" y="46673"/>
                      <a:pt x="502920" y="46673"/>
                      <a:pt x="504825" y="45720"/>
                    </a:cubicBezTo>
                    <a:cubicBezTo>
                      <a:pt x="505778" y="45720"/>
                      <a:pt x="506730" y="44768"/>
                      <a:pt x="507683" y="44768"/>
                    </a:cubicBezTo>
                    <a:cubicBezTo>
                      <a:pt x="508635" y="44768"/>
                      <a:pt x="508635" y="43815"/>
                      <a:pt x="509588" y="43815"/>
                    </a:cubicBezTo>
                    <a:cubicBezTo>
                      <a:pt x="510540" y="42863"/>
                      <a:pt x="510540" y="42863"/>
                      <a:pt x="510540" y="41910"/>
                    </a:cubicBezTo>
                    <a:lnTo>
                      <a:pt x="511492" y="41910"/>
                    </a:lnTo>
                    <a:lnTo>
                      <a:pt x="511492" y="52388"/>
                    </a:lnTo>
                    <a:cubicBezTo>
                      <a:pt x="509588" y="53340"/>
                      <a:pt x="508635" y="54293"/>
                      <a:pt x="506730" y="54293"/>
                    </a:cubicBezTo>
                    <a:cubicBezTo>
                      <a:pt x="503873" y="55245"/>
                      <a:pt x="501967" y="56198"/>
                      <a:pt x="500063" y="56198"/>
                    </a:cubicBezTo>
                    <a:close/>
                    <a:moveTo>
                      <a:pt x="531495" y="40958"/>
                    </a:moveTo>
                    <a:lnTo>
                      <a:pt x="538163" y="16193"/>
                    </a:lnTo>
                    <a:lnTo>
                      <a:pt x="548640" y="16193"/>
                    </a:lnTo>
                    <a:lnTo>
                      <a:pt x="531495" y="67627"/>
                    </a:lnTo>
                    <a:lnTo>
                      <a:pt x="521017" y="67627"/>
                    </a:lnTo>
                    <a:lnTo>
                      <a:pt x="525780" y="53340"/>
                    </a:lnTo>
                    <a:lnTo>
                      <a:pt x="513398" y="15240"/>
                    </a:lnTo>
                    <a:lnTo>
                      <a:pt x="523875" y="15240"/>
                    </a:lnTo>
                    <a:lnTo>
                      <a:pt x="531495" y="40958"/>
                    </a:lnTo>
                    <a:close/>
                    <a:moveTo>
                      <a:pt x="586740" y="63818"/>
                    </a:moveTo>
                    <a:lnTo>
                      <a:pt x="578168" y="63818"/>
                    </a:lnTo>
                    <a:lnTo>
                      <a:pt x="578168" y="54293"/>
                    </a:lnTo>
                    <a:lnTo>
                      <a:pt x="560070" y="54293"/>
                    </a:lnTo>
                    <a:lnTo>
                      <a:pt x="560070" y="63818"/>
                    </a:lnTo>
                    <a:lnTo>
                      <a:pt x="551498" y="63818"/>
                    </a:lnTo>
                    <a:lnTo>
                      <a:pt x="551498" y="46673"/>
                    </a:lnTo>
                    <a:lnTo>
                      <a:pt x="554355" y="46673"/>
                    </a:lnTo>
                    <a:cubicBezTo>
                      <a:pt x="555308" y="42863"/>
                      <a:pt x="557213" y="39052"/>
                      <a:pt x="557213" y="33338"/>
                    </a:cubicBezTo>
                    <a:cubicBezTo>
                      <a:pt x="558165" y="28575"/>
                      <a:pt x="558165" y="22860"/>
                      <a:pt x="558165" y="17145"/>
                    </a:cubicBezTo>
                    <a:lnTo>
                      <a:pt x="583883" y="17145"/>
                    </a:lnTo>
                    <a:lnTo>
                      <a:pt x="583883" y="46673"/>
                    </a:lnTo>
                    <a:lnTo>
                      <a:pt x="586740" y="46673"/>
                    </a:lnTo>
                    <a:lnTo>
                      <a:pt x="586740" y="63818"/>
                    </a:lnTo>
                    <a:close/>
                    <a:moveTo>
                      <a:pt x="573405" y="46673"/>
                    </a:moveTo>
                    <a:lnTo>
                      <a:pt x="573405" y="25718"/>
                    </a:lnTo>
                    <a:lnTo>
                      <a:pt x="566738" y="25718"/>
                    </a:lnTo>
                    <a:cubicBezTo>
                      <a:pt x="566738" y="29527"/>
                      <a:pt x="565785" y="33338"/>
                      <a:pt x="564833" y="37148"/>
                    </a:cubicBezTo>
                    <a:cubicBezTo>
                      <a:pt x="563880" y="40958"/>
                      <a:pt x="562928" y="43815"/>
                      <a:pt x="561975" y="46673"/>
                    </a:cubicBezTo>
                    <a:lnTo>
                      <a:pt x="573405" y="46673"/>
                    </a:lnTo>
                    <a:close/>
                    <a:moveTo>
                      <a:pt x="611505" y="44768"/>
                    </a:moveTo>
                    <a:lnTo>
                      <a:pt x="611505" y="37148"/>
                    </a:lnTo>
                    <a:cubicBezTo>
                      <a:pt x="610553" y="37148"/>
                      <a:pt x="608648" y="37148"/>
                      <a:pt x="606743" y="38100"/>
                    </a:cubicBezTo>
                    <a:cubicBezTo>
                      <a:pt x="604838" y="38100"/>
                      <a:pt x="603885" y="39052"/>
                      <a:pt x="602933" y="39052"/>
                    </a:cubicBezTo>
                    <a:cubicBezTo>
                      <a:pt x="601980" y="39052"/>
                      <a:pt x="601028" y="40005"/>
                      <a:pt x="601028" y="40958"/>
                    </a:cubicBezTo>
                    <a:cubicBezTo>
                      <a:pt x="600075" y="41910"/>
                      <a:pt x="600075" y="42863"/>
                      <a:pt x="600075" y="43815"/>
                    </a:cubicBezTo>
                    <a:cubicBezTo>
                      <a:pt x="600075" y="44768"/>
                      <a:pt x="600075" y="44768"/>
                      <a:pt x="600075" y="45720"/>
                    </a:cubicBezTo>
                    <a:cubicBezTo>
                      <a:pt x="600075" y="46673"/>
                      <a:pt x="600075" y="46673"/>
                      <a:pt x="601028" y="46673"/>
                    </a:cubicBezTo>
                    <a:cubicBezTo>
                      <a:pt x="601028" y="46673"/>
                      <a:pt x="601980" y="47625"/>
                      <a:pt x="602933" y="47625"/>
                    </a:cubicBezTo>
                    <a:cubicBezTo>
                      <a:pt x="603885" y="47625"/>
                      <a:pt x="604838" y="47625"/>
                      <a:pt x="605790" y="47625"/>
                    </a:cubicBezTo>
                    <a:cubicBezTo>
                      <a:pt x="606743" y="47625"/>
                      <a:pt x="607695" y="47625"/>
                      <a:pt x="608648" y="46673"/>
                    </a:cubicBezTo>
                    <a:cubicBezTo>
                      <a:pt x="609600" y="46673"/>
                      <a:pt x="610553" y="45720"/>
                      <a:pt x="611505" y="44768"/>
                    </a:cubicBezTo>
                    <a:close/>
                    <a:moveTo>
                      <a:pt x="611505" y="50483"/>
                    </a:moveTo>
                    <a:cubicBezTo>
                      <a:pt x="610553" y="51435"/>
                      <a:pt x="610553" y="51435"/>
                      <a:pt x="609600" y="52388"/>
                    </a:cubicBezTo>
                    <a:cubicBezTo>
                      <a:pt x="608648" y="53340"/>
                      <a:pt x="607695" y="53340"/>
                      <a:pt x="607695" y="54293"/>
                    </a:cubicBezTo>
                    <a:cubicBezTo>
                      <a:pt x="606743" y="55245"/>
                      <a:pt x="605790" y="55245"/>
                      <a:pt x="604838" y="55245"/>
                    </a:cubicBezTo>
                    <a:cubicBezTo>
                      <a:pt x="603885" y="55245"/>
                      <a:pt x="602933" y="55245"/>
                      <a:pt x="601028" y="55245"/>
                    </a:cubicBezTo>
                    <a:cubicBezTo>
                      <a:pt x="598170" y="55245"/>
                      <a:pt x="595313" y="54293"/>
                      <a:pt x="593408" y="51435"/>
                    </a:cubicBezTo>
                    <a:cubicBezTo>
                      <a:pt x="591503" y="49530"/>
                      <a:pt x="590550" y="46673"/>
                      <a:pt x="590550" y="42863"/>
                    </a:cubicBezTo>
                    <a:cubicBezTo>
                      <a:pt x="590550" y="40005"/>
                      <a:pt x="591503" y="38100"/>
                      <a:pt x="592455" y="36195"/>
                    </a:cubicBezTo>
                    <a:cubicBezTo>
                      <a:pt x="593408" y="34290"/>
                      <a:pt x="595313" y="33338"/>
                      <a:pt x="596265" y="32385"/>
                    </a:cubicBezTo>
                    <a:cubicBezTo>
                      <a:pt x="598170" y="31433"/>
                      <a:pt x="600075" y="30480"/>
                      <a:pt x="602933" y="30480"/>
                    </a:cubicBezTo>
                    <a:cubicBezTo>
                      <a:pt x="605790" y="30480"/>
                      <a:pt x="608648" y="29527"/>
                      <a:pt x="611505" y="29527"/>
                    </a:cubicBezTo>
                    <a:cubicBezTo>
                      <a:pt x="611505" y="27623"/>
                      <a:pt x="610553" y="25718"/>
                      <a:pt x="609600" y="24765"/>
                    </a:cubicBezTo>
                    <a:cubicBezTo>
                      <a:pt x="608648" y="23813"/>
                      <a:pt x="605790" y="23813"/>
                      <a:pt x="603885" y="23813"/>
                    </a:cubicBezTo>
                    <a:cubicBezTo>
                      <a:pt x="601980" y="23813"/>
                      <a:pt x="600075" y="23813"/>
                      <a:pt x="599123" y="24765"/>
                    </a:cubicBezTo>
                    <a:cubicBezTo>
                      <a:pt x="597218" y="25718"/>
                      <a:pt x="596265" y="25718"/>
                      <a:pt x="595313" y="26670"/>
                    </a:cubicBezTo>
                    <a:lnTo>
                      <a:pt x="594360" y="26670"/>
                    </a:lnTo>
                    <a:lnTo>
                      <a:pt x="594360" y="17145"/>
                    </a:lnTo>
                    <a:cubicBezTo>
                      <a:pt x="595313" y="17145"/>
                      <a:pt x="597218" y="16193"/>
                      <a:pt x="599123" y="16193"/>
                    </a:cubicBezTo>
                    <a:cubicBezTo>
                      <a:pt x="601028" y="16193"/>
                      <a:pt x="603885" y="15240"/>
                      <a:pt x="605790" y="15240"/>
                    </a:cubicBezTo>
                    <a:cubicBezTo>
                      <a:pt x="611505" y="15240"/>
                      <a:pt x="615315" y="16193"/>
                      <a:pt x="618173" y="18098"/>
                    </a:cubicBezTo>
                    <a:cubicBezTo>
                      <a:pt x="621030" y="20002"/>
                      <a:pt x="621983" y="23813"/>
                      <a:pt x="621983" y="28575"/>
                    </a:cubicBezTo>
                    <a:lnTo>
                      <a:pt x="621983" y="54293"/>
                    </a:lnTo>
                    <a:lnTo>
                      <a:pt x="612458" y="54293"/>
                    </a:lnTo>
                    <a:lnTo>
                      <a:pt x="612458" y="50483"/>
                    </a:lnTo>
                    <a:lnTo>
                      <a:pt x="611505" y="50483"/>
                    </a:lnTo>
                    <a:close/>
                    <a:moveTo>
                      <a:pt x="662940" y="35243"/>
                    </a:moveTo>
                    <a:cubicBezTo>
                      <a:pt x="662940" y="38100"/>
                      <a:pt x="662940" y="40958"/>
                      <a:pt x="661988" y="43815"/>
                    </a:cubicBezTo>
                    <a:cubicBezTo>
                      <a:pt x="661035" y="46673"/>
                      <a:pt x="660083" y="48577"/>
                      <a:pt x="659130" y="50483"/>
                    </a:cubicBezTo>
                    <a:cubicBezTo>
                      <a:pt x="658178" y="52388"/>
                      <a:pt x="656273" y="53340"/>
                      <a:pt x="654368" y="54293"/>
                    </a:cubicBezTo>
                    <a:cubicBezTo>
                      <a:pt x="652463" y="55245"/>
                      <a:pt x="650558" y="55245"/>
                      <a:pt x="648653" y="55245"/>
                    </a:cubicBezTo>
                    <a:cubicBezTo>
                      <a:pt x="646748" y="55245"/>
                      <a:pt x="645795" y="55245"/>
                      <a:pt x="643890" y="54293"/>
                    </a:cubicBezTo>
                    <a:cubicBezTo>
                      <a:pt x="642938" y="54293"/>
                      <a:pt x="641033" y="53340"/>
                      <a:pt x="640080" y="52388"/>
                    </a:cubicBezTo>
                    <a:lnTo>
                      <a:pt x="640080" y="68580"/>
                    </a:lnTo>
                    <a:lnTo>
                      <a:pt x="630555" y="68580"/>
                    </a:lnTo>
                    <a:lnTo>
                      <a:pt x="630555" y="17145"/>
                    </a:lnTo>
                    <a:lnTo>
                      <a:pt x="640080" y="17145"/>
                    </a:lnTo>
                    <a:lnTo>
                      <a:pt x="640080" y="20955"/>
                    </a:lnTo>
                    <a:cubicBezTo>
                      <a:pt x="641985" y="19050"/>
                      <a:pt x="642938" y="18098"/>
                      <a:pt x="644843" y="17145"/>
                    </a:cubicBezTo>
                    <a:cubicBezTo>
                      <a:pt x="646748" y="16193"/>
                      <a:pt x="648653" y="16193"/>
                      <a:pt x="650558" y="16193"/>
                    </a:cubicBezTo>
                    <a:cubicBezTo>
                      <a:pt x="654368" y="16193"/>
                      <a:pt x="657225" y="18098"/>
                      <a:pt x="659130" y="20955"/>
                    </a:cubicBezTo>
                    <a:cubicBezTo>
                      <a:pt x="661988" y="24765"/>
                      <a:pt x="662940" y="29527"/>
                      <a:pt x="662940" y="35243"/>
                    </a:cubicBezTo>
                    <a:close/>
                    <a:moveTo>
                      <a:pt x="652463" y="35243"/>
                    </a:moveTo>
                    <a:cubicBezTo>
                      <a:pt x="652463" y="31433"/>
                      <a:pt x="651510" y="28575"/>
                      <a:pt x="650558" y="27623"/>
                    </a:cubicBezTo>
                    <a:cubicBezTo>
                      <a:pt x="649605" y="25718"/>
                      <a:pt x="647700" y="24765"/>
                      <a:pt x="645795" y="24765"/>
                    </a:cubicBezTo>
                    <a:cubicBezTo>
                      <a:pt x="644843" y="24765"/>
                      <a:pt x="643890" y="24765"/>
                      <a:pt x="642938" y="25718"/>
                    </a:cubicBezTo>
                    <a:cubicBezTo>
                      <a:pt x="641985" y="25718"/>
                      <a:pt x="641033" y="26670"/>
                      <a:pt x="640080" y="27623"/>
                    </a:cubicBezTo>
                    <a:lnTo>
                      <a:pt x="640080" y="46673"/>
                    </a:lnTo>
                    <a:cubicBezTo>
                      <a:pt x="641033" y="46673"/>
                      <a:pt x="641033" y="47625"/>
                      <a:pt x="641985" y="47625"/>
                    </a:cubicBezTo>
                    <a:cubicBezTo>
                      <a:pt x="642938" y="47625"/>
                      <a:pt x="643890" y="47625"/>
                      <a:pt x="643890" y="47625"/>
                    </a:cubicBezTo>
                    <a:cubicBezTo>
                      <a:pt x="646748" y="47625"/>
                      <a:pt x="648653" y="46673"/>
                      <a:pt x="649605" y="44768"/>
                    </a:cubicBezTo>
                    <a:cubicBezTo>
                      <a:pt x="651510" y="41910"/>
                      <a:pt x="652463" y="39052"/>
                      <a:pt x="652463" y="35243"/>
                    </a:cubicBezTo>
                    <a:close/>
                    <a:moveTo>
                      <a:pt x="685800" y="56198"/>
                    </a:moveTo>
                    <a:cubicBezTo>
                      <a:pt x="682943" y="56198"/>
                      <a:pt x="681038" y="56198"/>
                      <a:pt x="678180" y="55245"/>
                    </a:cubicBezTo>
                    <a:cubicBezTo>
                      <a:pt x="676275" y="54293"/>
                      <a:pt x="674370" y="53340"/>
                      <a:pt x="672465" y="51435"/>
                    </a:cubicBezTo>
                    <a:cubicBezTo>
                      <a:pt x="670560" y="49530"/>
                      <a:pt x="669608" y="47625"/>
                      <a:pt x="668655" y="44768"/>
                    </a:cubicBezTo>
                    <a:cubicBezTo>
                      <a:pt x="667703" y="41910"/>
                      <a:pt x="667703" y="39052"/>
                      <a:pt x="667703" y="36195"/>
                    </a:cubicBezTo>
                    <a:cubicBezTo>
                      <a:pt x="667703" y="32385"/>
                      <a:pt x="667703" y="29527"/>
                      <a:pt x="669608" y="26670"/>
                    </a:cubicBezTo>
                    <a:cubicBezTo>
                      <a:pt x="670560" y="23813"/>
                      <a:pt x="671513" y="21908"/>
                      <a:pt x="673418" y="20002"/>
                    </a:cubicBezTo>
                    <a:cubicBezTo>
                      <a:pt x="675323" y="18098"/>
                      <a:pt x="677228" y="17145"/>
                      <a:pt x="679133" y="16193"/>
                    </a:cubicBezTo>
                    <a:cubicBezTo>
                      <a:pt x="681038" y="15240"/>
                      <a:pt x="683895" y="15240"/>
                      <a:pt x="685800" y="15240"/>
                    </a:cubicBezTo>
                    <a:cubicBezTo>
                      <a:pt x="687705" y="15240"/>
                      <a:pt x="689610" y="15240"/>
                      <a:pt x="691515" y="16193"/>
                    </a:cubicBezTo>
                    <a:cubicBezTo>
                      <a:pt x="693420" y="17145"/>
                      <a:pt x="695325" y="17145"/>
                      <a:pt x="696278" y="18098"/>
                    </a:cubicBezTo>
                    <a:lnTo>
                      <a:pt x="696278" y="28575"/>
                    </a:lnTo>
                    <a:lnTo>
                      <a:pt x="695325" y="28575"/>
                    </a:lnTo>
                    <a:cubicBezTo>
                      <a:pt x="695325" y="28575"/>
                      <a:pt x="694373" y="27623"/>
                      <a:pt x="694373" y="27623"/>
                    </a:cubicBezTo>
                    <a:cubicBezTo>
                      <a:pt x="693420" y="26670"/>
                      <a:pt x="693420" y="26670"/>
                      <a:pt x="692468" y="25718"/>
                    </a:cubicBezTo>
                    <a:cubicBezTo>
                      <a:pt x="691515" y="24765"/>
                      <a:pt x="690563" y="24765"/>
                      <a:pt x="689610" y="24765"/>
                    </a:cubicBezTo>
                    <a:cubicBezTo>
                      <a:pt x="688658" y="24765"/>
                      <a:pt x="687705" y="23813"/>
                      <a:pt x="686753" y="23813"/>
                    </a:cubicBezTo>
                    <a:cubicBezTo>
                      <a:pt x="683895" y="23813"/>
                      <a:pt x="681990" y="24765"/>
                      <a:pt x="681038" y="26670"/>
                    </a:cubicBezTo>
                    <a:cubicBezTo>
                      <a:pt x="680085" y="28575"/>
                      <a:pt x="679133" y="31433"/>
                      <a:pt x="679133" y="35243"/>
                    </a:cubicBezTo>
                    <a:cubicBezTo>
                      <a:pt x="679133" y="39052"/>
                      <a:pt x="680085" y="41910"/>
                      <a:pt x="681038" y="43815"/>
                    </a:cubicBezTo>
                    <a:cubicBezTo>
                      <a:pt x="682943" y="45720"/>
                      <a:pt x="684848" y="46673"/>
                      <a:pt x="686753" y="46673"/>
                    </a:cubicBezTo>
                    <a:cubicBezTo>
                      <a:pt x="687705" y="46673"/>
                      <a:pt x="688658" y="46673"/>
                      <a:pt x="690563" y="45720"/>
                    </a:cubicBezTo>
                    <a:cubicBezTo>
                      <a:pt x="691515" y="45720"/>
                      <a:pt x="692468" y="44768"/>
                      <a:pt x="693420" y="44768"/>
                    </a:cubicBezTo>
                    <a:cubicBezTo>
                      <a:pt x="694373" y="44768"/>
                      <a:pt x="694373" y="43815"/>
                      <a:pt x="695325" y="43815"/>
                    </a:cubicBezTo>
                    <a:cubicBezTo>
                      <a:pt x="695325" y="42863"/>
                      <a:pt x="696278" y="42863"/>
                      <a:pt x="696278" y="41910"/>
                    </a:cubicBezTo>
                    <a:lnTo>
                      <a:pt x="697230" y="41910"/>
                    </a:lnTo>
                    <a:lnTo>
                      <a:pt x="697230" y="52388"/>
                    </a:lnTo>
                    <a:cubicBezTo>
                      <a:pt x="695325" y="53340"/>
                      <a:pt x="694373" y="54293"/>
                      <a:pt x="692468" y="54293"/>
                    </a:cubicBezTo>
                    <a:cubicBezTo>
                      <a:pt x="689610" y="55245"/>
                      <a:pt x="687705" y="56198"/>
                      <a:pt x="685800" y="56198"/>
                    </a:cubicBezTo>
                    <a:close/>
                    <a:moveTo>
                      <a:pt x="728663" y="24765"/>
                    </a:moveTo>
                    <a:lnTo>
                      <a:pt x="719138" y="24765"/>
                    </a:lnTo>
                    <a:lnTo>
                      <a:pt x="719138" y="54293"/>
                    </a:lnTo>
                    <a:lnTo>
                      <a:pt x="709613" y="54293"/>
                    </a:lnTo>
                    <a:lnTo>
                      <a:pt x="709613" y="24765"/>
                    </a:lnTo>
                    <a:lnTo>
                      <a:pt x="700088" y="24765"/>
                    </a:lnTo>
                    <a:lnTo>
                      <a:pt x="700088" y="16193"/>
                    </a:lnTo>
                    <a:lnTo>
                      <a:pt x="729615" y="16193"/>
                    </a:lnTo>
                    <a:lnTo>
                      <a:pt x="729615" y="24765"/>
                    </a:lnTo>
                    <a:lnTo>
                      <a:pt x="728663" y="24765"/>
                    </a:lnTo>
                    <a:close/>
                    <a:moveTo>
                      <a:pt x="763905" y="42863"/>
                    </a:moveTo>
                    <a:cubicBezTo>
                      <a:pt x="763905" y="44768"/>
                      <a:pt x="763905" y="46673"/>
                      <a:pt x="762953" y="47625"/>
                    </a:cubicBezTo>
                    <a:cubicBezTo>
                      <a:pt x="762000" y="48577"/>
                      <a:pt x="762000" y="50483"/>
                      <a:pt x="761048" y="51435"/>
                    </a:cubicBezTo>
                    <a:cubicBezTo>
                      <a:pt x="760095" y="52388"/>
                      <a:pt x="758190" y="53340"/>
                      <a:pt x="757238" y="54293"/>
                    </a:cubicBezTo>
                    <a:cubicBezTo>
                      <a:pt x="756285" y="54293"/>
                      <a:pt x="754380" y="55245"/>
                      <a:pt x="752475" y="55245"/>
                    </a:cubicBezTo>
                    <a:lnTo>
                      <a:pt x="733425" y="55245"/>
                    </a:lnTo>
                    <a:lnTo>
                      <a:pt x="733425" y="17145"/>
                    </a:lnTo>
                    <a:lnTo>
                      <a:pt x="751523" y="17145"/>
                    </a:lnTo>
                    <a:cubicBezTo>
                      <a:pt x="753428" y="17145"/>
                      <a:pt x="755333" y="17145"/>
                      <a:pt x="756285" y="17145"/>
                    </a:cubicBezTo>
                    <a:cubicBezTo>
                      <a:pt x="757238" y="17145"/>
                      <a:pt x="758190" y="18098"/>
                      <a:pt x="759143" y="18098"/>
                    </a:cubicBezTo>
                    <a:cubicBezTo>
                      <a:pt x="760095" y="19050"/>
                      <a:pt x="761048" y="20002"/>
                      <a:pt x="762000" y="20955"/>
                    </a:cubicBezTo>
                    <a:cubicBezTo>
                      <a:pt x="762953" y="21908"/>
                      <a:pt x="762953" y="23813"/>
                      <a:pt x="762953" y="24765"/>
                    </a:cubicBezTo>
                    <a:cubicBezTo>
                      <a:pt x="762953" y="26670"/>
                      <a:pt x="762953" y="28575"/>
                      <a:pt x="762000" y="29527"/>
                    </a:cubicBezTo>
                    <a:cubicBezTo>
                      <a:pt x="761048" y="30480"/>
                      <a:pt x="760095" y="32385"/>
                      <a:pt x="759143" y="32385"/>
                    </a:cubicBezTo>
                    <a:cubicBezTo>
                      <a:pt x="761048" y="33338"/>
                      <a:pt x="762000" y="34290"/>
                      <a:pt x="763905" y="35243"/>
                    </a:cubicBezTo>
                    <a:cubicBezTo>
                      <a:pt x="763905" y="39052"/>
                      <a:pt x="763905" y="40958"/>
                      <a:pt x="763905" y="42863"/>
                    </a:cubicBezTo>
                    <a:close/>
                    <a:moveTo>
                      <a:pt x="752475" y="28575"/>
                    </a:moveTo>
                    <a:cubicBezTo>
                      <a:pt x="752475" y="27623"/>
                      <a:pt x="752475" y="25718"/>
                      <a:pt x="751523" y="25718"/>
                    </a:cubicBezTo>
                    <a:cubicBezTo>
                      <a:pt x="750570" y="24765"/>
                      <a:pt x="749618" y="24765"/>
                      <a:pt x="748665" y="24765"/>
                    </a:cubicBezTo>
                    <a:lnTo>
                      <a:pt x="743903" y="24765"/>
                    </a:lnTo>
                    <a:lnTo>
                      <a:pt x="743903" y="32385"/>
                    </a:lnTo>
                    <a:lnTo>
                      <a:pt x="749618" y="32385"/>
                    </a:lnTo>
                    <a:cubicBezTo>
                      <a:pt x="750570" y="32385"/>
                      <a:pt x="751523" y="32385"/>
                      <a:pt x="752475" y="31433"/>
                    </a:cubicBezTo>
                    <a:cubicBezTo>
                      <a:pt x="752475" y="30480"/>
                      <a:pt x="752475" y="29527"/>
                      <a:pt x="752475" y="28575"/>
                    </a:cubicBezTo>
                    <a:close/>
                    <a:moveTo>
                      <a:pt x="754380" y="42863"/>
                    </a:moveTo>
                    <a:cubicBezTo>
                      <a:pt x="754380" y="40958"/>
                      <a:pt x="754380" y="40005"/>
                      <a:pt x="753428" y="39052"/>
                    </a:cubicBezTo>
                    <a:cubicBezTo>
                      <a:pt x="752475" y="38100"/>
                      <a:pt x="751523" y="38100"/>
                      <a:pt x="749618" y="38100"/>
                    </a:cubicBezTo>
                    <a:lnTo>
                      <a:pt x="742950" y="38100"/>
                    </a:lnTo>
                    <a:lnTo>
                      <a:pt x="742950" y="46673"/>
                    </a:lnTo>
                    <a:lnTo>
                      <a:pt x="749618" y="46673"/>
                    </a:lnTo>
                    <a:cubicBezTo>
                      <a:pt x="750570" y="46673"/>
                      <a:pt x="752475" y="46673"/>
                      <a:pt x="752475" y="45720"/>
                    </a:cubicBezTo>
                    <a:cubicBezTo>
                      <a:pt x="753428" y="45720"/>
                      <a:pt x="754380" y="43815"/>
                      <a:pt x="754380" y="42863"/>
                    </a:cubicBezTo>
                    <a:close/>
                    <a:moveTo>
                      <a:pt x="802005" y="38100"/>
                    </a:moveTo>
                    <a:lnTo>
                      <a:pt x="779145" y="38100"/>
                    </a:lnTo>
                    <a:cubicBezTo>
                      <a:pt x="779145" y="40958"/>
                      <a:pt x="780097" y="43815"/>
                      <a:pt x="782003" y="44768"/>
                    </a:cubicBezTo>
                    <a:cubicBezTo>
                      <a:pt x="783908" y="46673"/>
                      <a:pt x="785813" y="46673"/>
                      <a:pt x="789622" y="46673"/>
                    </a:cubicBezTo>
                    <a:cubicBezTo>
                      <a:pt x="791528" y="46673"/>
                      <a:pt x="793433" y="46673"/>
                      <a:pt x="795338" y="45720"/>
                    </a:cubicBezTo>
                    <a:cubicBezTo>
                      <a:pt x="797243" y="44768"/>
                      <a:pt x="799147" y="43815"/>
                      <a:pt x="800100" y="42863"/>
                    </a:cubicBezTo>
                    <a:lnTo>
                      <a:pt x="801053" y="42863"/>
                    </a:lnTo>
                    <a:lnTo>
                      <a:pt x="801053" y="52388"/>
                    </a:lnTo>
                    <a:cubicBezTo>
                      <a:pt x="799147" y="53340"/>
                      <a:pt x="796290" y="54293"/>
                      <a:pt x="794385" y="55245"/>
                    </a:cubicBezTo>
                    <a:cubicBezTo>
                      <a:pt x="792480" y="56198"/>
                      <a:pt x="790575" y="56198"/>
                      <a:pt x="787718" y="56198"/>
                    </a:cubicBezTo>
                    <a:cubicBezTo>
                      <a:pt x="782003" y="56198"/>
                      <a:pt x="777240" y="54293"/>
                      <a:pt x="773430" y="51435"/>
                    </a:cubicBezTo>
                    <a:cubicBezTo>
                      <a:pt x="770572" y="47625"/>
                      <a:pt x="768668" y="42863"/>
                      <a:pt x="768668" y="37148"/>
                    </a:cubicBezTo>
                    <a:cubicBezTo>
                      <a:pt x="768668" y="30480"/>
                      <a:pt x="770572" y="25718"/>
                      <a:pt x="773430" y="21908"/>
                    </a:cubicBezTo>
                    <a:cubicBezTo>
                      <a:pt x="776288" y="18098"/>
                      <a:pt x="781050" y="16193"/>
                      <a:pt x="785813" y="16193"/>
                    </a:cubicBezTo>
                    <a:cubicBezTo>
                      <a:pt x="790575" y="16193"/>
                      <a:pt x="794385" y="18098"/>
                      <a:pt x="797243" y="20955"/>
                    </a:cubicBezTo>
                    <a:cubicBezTo>
                      <a:pt x="800100" y="23813"/>
                      <a:pt x="801053" y="28575"/>
                      <a:pt x="801053" y="34290"/>
                    </a:cubicBezTo>
                    <a:lnTo>
                      <a:pt x="801053" y="38100"/>
                    </a:lnTo>
                    <a:lnTo>
                      <a:pt x="802005" y="38100"/>
                    </a:lnTo>
                    <a:close/>
                    <a:moveTo>
                      <a:pt x="791528" y="30480"/>
                    </a:moveTo>
                    <a:cubicBezTo>
                      <a:pt x="791528" y="27623"/>
                      <a:pt x="790575" y="25718"/>
                      <a:pt x="789622" y="24765"/>
                    </a:cubicBezTo>
                    <a:cubicBezTo>
                      <a:pt x="788670" y="23813"/>
                      <a:pt x="786765" y="22860"/>
                      <a:pt x="784860" y="22860"/>
                    </a:cubicBezTo>
                    <a:cubicBezTo>
                      <a:pt x="782955" y="22860"/>
                      <a:pt x="781050" y="23813"/>
                      <a:pt x="780097" y="24765"/>
                    </a:cubicBezTo>
                    <a:cubicBezTo>
                      <a:pt x="779145" y="25718"/>
                      <a:pt x="778193" y="27623"/>
                      <a:pt x="778193" y="30480"/>
                    </a:cubicBezTo>
                    <a:lnTo>
                      <a:pt x="791528" y="30480"/>
                    </a:lnTo>
                    <a:close/>
                    <a:moveTo>
                      <a:pt x="840105" y="54293"/>
                    </a:moveTo>
                    <a:lnTo>
                      <a:pt x="830580" y="54293"/>
                    </a:lnTo>
                    <a:lnTo>
                      <a:pt x="830580" y="38100"/>
                    </a:lnTo>
                    <a:lnTo>
                      <a:pt x="819150" y="38100"/>
                    </a:lnTo>
                    <a:lnTo>
                      <a:pt x="819150" y="54293"/>
                    </a:lnTo>
                    <a:lnTo>
                      <a:pt x="809625" y="54293"/>
                    </a:lnTo>
                    <a:lnTo>
                      <a:pt x="809625" y="16193"/>
                    </a:lnTo>
                    <a:lnTo>
                      <a:pt x="819150" y="16193"/>
                    </a:lnTo>
                    <a:lnTo>
                      <a:pt x="819150" y="29527"/>
                    </a:lnTo>
                    <a:lnTo>
                      <a:pt x="830580" y="29527"/>
                    </a:lnTo>
                    <a:lnTo>
                      <a:pt x="830580" y="16193"/>
                    </a:lnTo>
                    <a:lnTo>
                      <a:pt x="840105" y="16193"/>
                    </a:lnTo>
                    <a:lnTo>
                      <a:pt x="840105" y="54293"/>
                    </a:lnTo>
                    <a:close/>
                    <a:moveTo>
                      <a:pt x="880110" y="54293"/>
                    </a:moveTo>
                    <a:lnTo>
                      <a:pt x="870585" y="54293"/>
                    </a:lnTo>
                    <a:lnTo>
                      <a:pt x="870585" y="38100"/>
                    </a:lnTo>
                    <a:lnTo>
                      <a:pt x="859155" y="38100"/>
                    </a:lnTo>
                    <a:lnTo>
                      <a:pt x="859155" y="54293"/>
                    </a:lnTo>
                    <a:lnTo>
                      <a:pt x="849630" y="54293"/>
                    </a:lnTo>
                    <a:lnTo>
                      <a:pt x="849630" y="16193"/>
                    </a:lnTo>
                    <a:lnTo>
                      <a:pt x="859155" y="16193"/>
                    </a:lnTo>
                    <a:lnTo>
                      <a:pt x="859155" y="29527"/>
                    </a:lnTo>
                    <a:lnTo>
                      <a:pt x="870585" y="29527"/>
                    </a:lnTo>
                    <a:lnTo>
                      <a:pt x="870585" y="16193"/>
                    </a:lnTo>
                    <a:lnTo>
                      <a:pt x="880110" y="16193"/>
                    </a:lnTo>
                    <a:lnTo>
                      <a:pt x="880110" y="54293"/>
                    </a:lnTo>
                    <a:close/>
                    <a:moveTo>
                      <a:pt x="908685" y="41910"/>
                    </a:moveTo>
                    <a:cubicBezTo>
                      <a:pt x="908685" y="40005"/>
                      <a:pt x="908685" y="39052"/>
                      <a:pt x="907733" y="38100"/>
                    </a:cubicBezTo>
                    <a:cubicBezTo>
                      <a:pt x="906780" y="37148"/>
                      <a:pt x="905828" y="37148"/>
                      <a:pt x="903922" y="37148"/>
                    </a:cubicBezTo>
                    <a:lnTo>
                      <a:pt x="898208" y="37148"/>
                    </a:lnTo>
                    <a:lnTo>
                      <a:pt x="898208" y="46673"/>
                    </a:lnTo>
                    <a:lnTo>
                      <a:pt x="903922" y="46673"/>
                    </a:lnTo>
                    <a:cubicBezTo>
                      <a:pt x="904875" y="46673"/>
                      <a:pt x="905828" y="46673"/>
                      <a:pt x="906780" y="45720"/>
                    </a:cubicBezTo>
                    <a:cubicBezTo>
                      <a:pt x="907733" y="45720"/>
                      <a:pt x="907733" y="44768"/>
                      <a:pt x="907733" y="44768"/>
                    </a:cubicBezTo>
                    <a:cubicBezTo>
                      <a:pt x="907733" y="43815"/>
                      <a:pt x="908685" y="43815"/>
                      <a:pt x="908685" y="42863"/>
                    </a:cubicBezTo>
                    <a:cubicBezTo>
                      <a:pt x="908685" y="42863"/>
                      <a:pt x="908685" y="42863"/>
                      <a:pt x="908685" y="41910"/>
                    </a:cubicBezTo>
                    <a:close/>
                    <a:moveTo>
                      <a:pt x="919163" y="41910"/>
                    </a:moveTo>
                    <a:cubicBezTo>
                      <a:pt x="919163" y="43815"/>
                      <a:pt x="919163" y="45720"/>
                      <a:pt x="918210" y="47625"/>
                    </a:cubicBezTo>
                    <a:cubicBezTo>
                      <a:pt x="917258" y="49530"/>
                      <a:pt x="916305" y="50483"/>
                      <a:pt x="915353" y="51435"/>
                    </a:cubicBezTo>
                    <a:cubicBezTo>
                      <a:pt x="914400" y="52388"/>
                      <a:pt x="912495" y="53340"/>
                      <a:pt x="911543" y="54293"/>
                    </a:cubicBezTo>
                    <a:cubicBezTo>
                      <a:pt x="910590" y="55245"/>
                      <a:pt x="908685" y="55245"/>
                      <a:pt x="905828" y="55245"/>
                    </a:cubicBezTo>
                    <a:lnTo>
                      <a:pt x="888683" y="55245"/>
                    </a:lnTo>
                    <a:lnTo>
                      <a:pt x="888683" y="17145"/>
                    </a:lnTo>
                    <a:lnTo>
                      <a:pt x="898208" y="17145"/>
                    </a:lnTo>
                    <a:lnTo>
                      <a:pt x="898208" y="29527"/>
                    </a:lnTo>
                    <a:lnTo>
                      <a:pt x="905828" y="29527"/>
                    </a:lnTo>
                    <a:cubicBezTo>
                      <a:pt x="907733" y="29527"/>
                      <a:pt x="909638" y="29527"/>
                      <a:pt x="911543" y="30480"/>
                    </a:cubicBezTo>
                    <a:cubicBezTo>
                      <a:pt x="912495" y="30480"/>
                      <a:pt x="914400" y="31433"/>
                      <a:pt x="915353" y="32385"/>
                    </a:cubicBezTo>
                    <a:cubicBezTo>
                      <a:pt x="916305" y="33338"/>
                      <a:pt x="917258" y="34290"/>
                      <a:pt x="918210" y="36195"/>
                    </a:cubicBezTo>
                    <a:cubicBezTo>
                      <a:pt x="919163" y="38100"/>
                      <a:pt x="919163" y="40005"/>
                      <a:pt x="919163" y="41910"/>
                    </a:cubicBezTo>
                    <a:close/>
                    <a:moveTo>
                      <a:pt x="932497" y="54293"/>
                    </a:moveTo>
                    <a:lnTo>
                      <a:pt x="922972" y="54293"/>
                    </a:lnTo>
                    <a:lnTo>
                      <a:pt x="922972" y="16193"/>
                    </a:lnTo>
                    <a:lnTo>
                      <a:pt x="932497" y="16193"/>
                    </a:lnTo>
                    <a:lnTo>
                      <a:pt x="932497" y="54293"/>
                    </a:lnTo>
                    <a:close/>
                    <a:moveTo>
                      <a:pt x="973455" y="54293"/>
                    </a:moveTo>
                    <a:lnTo>
                      <a:pt x="963930" y="54293"/>
                    </a:lnTo>
                    <a:lnTo>
                      <a:pt x="963930" y="31433"/>
                    </a:lnTo>
                    <a:lnTo>
                      <a:pt x="950595" y="54293"/>
                    </a:lnTo>
                    <a:lnTo>
                      <a:pt x="942022" y="54293"/>
                    </a:lnTo>
                    <a:lnTo>
                      <a:pt x="942022" y="16193"/>
                    </a:lnTo>
                    <a:lnTo>
                      <a:pt x="951547" y="16193"/>
                    </a:lnTo>
                    <a:lnTo>
                      <a:pt x="951547" y="37148"/>
                    </a:lnTo>
                    <a:lnTo>
                      <a:pt x="963930" y="16193"/>
                    </a:lnTo>
                    <a:lnTo>
                      <a:pt x="973455" y="16193"/>
                    </a:lnTo>
                    <a:lnTo>
                      <a:pt x="973455" y="54293"/>
                    </a:lnTo>
                    <a:close/>
                    <a:moveTo>
                      <a:pt x="969645" y="0"/>
                    </a:moveTo>
                    <a:cubicBezTo>
                      <a:pt x="969645" y="3810"/>
                      <a:pt x="968693" y="6668"/>
                      <a:pt x="966788" y="8573"/>
                    </a:cubicBezTo>
                    <a:cubicBezTo>
                      <a:pt x="964883" y="10478"/>
                      <a:pt x="962025" y="12383"/>
                      <a:pt x="957263" y="12383"/>
                    </a:cubicBezTo>
                    <a:cubicBezTo>
                      <a:pt x="953453" y="12383"/>
                      <a:pt x="950595" y="11430"/>
                      <a:pt x="948690" y="8573"/>
                    </a:cubicBezTo>
                    <a:cubicBezTo>
                      <a:pt x="946785" y="6668"/>
                      <a:pt x="945833" y="2858"/>
                      <a:pt x="945833" y="0"/>
                    </a:cubicBezTo>
                    <a:lnTo>
                      <a:pt x="953453" y="0"/>
                    </a:lnTo>
                    <a:cubicBezTo>
                      <a:pt x="953453" y="1905"/>
                      <a:pt x="953453" y="3810"/>
                      <a:pt x="954405" y="4763"/>
                    </a:cubicBezTo>
                    <a:cubicBezTo>
                      <a:pt x="955358" y="5715"/>
                      <a:pt x="956310" y="6668"/>
                      <a:pt x="958215" y="6668"/>
                    </a:cubicBezTo>
                    <a:cubicBezTo>
                      <a:pt x="960120" y="6668"/>
                      <a:pt x="961072" y="5715"/>
                      <a:pt x="962025" y="4763"/>
                    </a:cubicBezTo>
                    <a:cubicBezTo>
                      <a:pt x="962978" y="3810"/>
                      <a:pt x="962978" y="1905"/>
                      <a:pt x="962978" y="0"/>
                    </a:cubicBezTo>
                    <a:lnTo>
                      <a:pt x="96964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1535" name="Полилиния: фигура 28">
                <a:extLst>
                  <a:ext uri="{FF2B5EF4-FFF2-40B4-BE49-F238E27FC236}">
                    <a16:creationId xmlns:a16="http://schemas.microsoft.com/office/drawing/2014/main" id="{9E7EC773-C910-5A56-573B-9ECDB74E6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2157" y="3683317"/>
                <a:ext cx="976312" cy="68580"/>
              </a:xfrm>
              <a:custGeom>
                <a:avLst/>
                <a:gdLst>
                  <a:gd name="T0" fmla="*/ 35243 w 976312"/>
                  <a:gd name="T1" fmla="*/ 4763 h 68580"/>
                  <a:gd name="T2" fmla="*/ 70485 w 976312"/>
                  <a:gd name="T3" fmla="*/ 42863 h 68580"/>
                  <a:gd name="T4" fmla="*/ 66675 w 976312"/>
                  <a:gd name="T5" fmla="*/ 20955 h 68580"/>
                  <a:gd name="T6" fmla="*/ 60960 w 976312"/>
                  <a:gd name="T7" fmla="*/ 30480 h 68580"/>
                  <a:gd name="T8" fmla="*/ 85725 w 976312"/>
                  <a:gd name="T9" fmla="*/ 16193 h 68580"/>
                  <a:gd name="T10" fmla="*/ 135255 w 976312"/>
                  <a:gd name="T11" fmla="*/ 38100 h 68580"/>
                  <a:gd name="T12" fmla="*/ 135255 w 976312"/>
                  <a:gd name="T13" fmla="*/ 16193 h 68580"/>
                  <a:gd name="T14" fmla="*/ 155258 w 976312"/>
                  <a:gd name="T15" fmla="*/ 20955 h 68580"/>
                  <a:gd name="T16" fmla="*/ 173355 w 976312"/>
                  <a:gd name="T17" fmla="*/ 25718 h 68580"/>
                  <a:gd name="T18" fmla="*/ 162878 w 976312"/>
                  <a:gd name="T19" fmla="*/ 43815 h 68580"/>
                  <a:gd name="T20" fmla="*/ 204788 w 976312"/>
                  <a:gd name="T21" fmla="*/ 24765 h 68580"/>
                  <a:gd name="T22" fmla="*/ 192405 w 976312"/>
                  <a:gd name="T23" fmla="*/ 54293 h 68580"/>
                  <a:gd name="T24" fmla="*/ 194310 w 976312"/>
                  <a:gd name="T25" fmla="*/ 38100 h 68580"/>
                  <a:gd name="T26" fmla="*/ 244793 w 976312"/>
                  <a:gd name="T27" fmla="*/ 56198 h 68580"/>
                  <a:gd name="T28" fmla="*/ 251460 w 976312"/>
                  <a:gd name="T29" fmla="*/ 40958 h 68580"/>
                  <a:gd name="T30" fmla="*/ 240030 w 976312"/>
                  <a:gd name="T31" fmla="*/ 28575 h 68580"/>
                  <a:gd name="T32" fmla="*/ 293370 w 976312"/>
                  <a:gd name="T33" fmla="*/ 25718 h 68580"/>
                  <a:gd name="T34" fmla="*/ 328613 w 976312"/>
                  <a:gd name="T35" fmla="*/ 54293 h 68580"/>
                  <a:gd name="T36" fmla="*/ 320040 w 976312"/>
                  <a:gd name="T37" fmla="*/ 16193 h 68580"/>
                  <a:gd name="T38" fmla="*/ 340043 w 976312"/>
                  <a:gd name="T39" fmla="*/ 39053 h 68580"/>
                  <a:gd name="T40" fmla="*/ 353378 w 976312"/>
                  <a:gd name="T41" fmla="*/ 34290 h 68580"/>
                  <a:gd name="T42" fmla="*/ 386715 w 976312"/>
                  <a:gd name="T43" fmla="*/ 44768 h 68580"/>
                  <a:gd name="T44" fmla="*/ 378143 w 976312"/>
                  <a:gd name="T45" fmla="*/ 51435 h 68580"/>
                  <a:gd name="T46" fmla="*/ 394335 w 976312"/>
                  <a:gd name="T47" fmla="*/ 24765 h 68580"/>
                  <a:gd name="T48" fmla="*/ 410528 w 976312"/>
                  <a:gd name="T49" fmla="*/ 44768 h 68580"/>
                  <a:gd name="T50" fmla="*/ 437197 w 976312"/>
                  <a:gd name="T51" fmla="*/ 28575 h 68580"/>
                  <a:gd name="T52" fmla="*/ 421958 w 976312"/>
                  <a:gd name="T53" fmla="*/ 43815 h 68580"/>
                  <a:gd name="T54" fmla="*/ 432435 w 976312"/>
                  <a:gd name="T55" fmla="*/ 54293 h 68580"/>
                  <a:gd name="T56" fmla="*/ 445770 w 976312"/>
                  <a:gd name="T57" fmla="*/ 16193 h 68580"/>
                  <a:gd name="T58" fmla="*/ 472440 w 976312"/>
                  <a:gd name="T59" fmla="*/ 16193 h 68580"/>
                  <a:gd name="T60" fmla="*/ 466725 w 976312"/>
                  <a:gd name="T61" fmla="*/ 35243 h 68580"/>
                  <a:gd name="T62" fmla="*/ 491490 w 976312"/>
                  <a:gd name="T63" fmla="*/ 16193 h 68580"/>
                  <a:gd name="T64" fmla="*/ 529590 w 976312"/>
                  <a:gd name="T65" fmla="*/ 54293 h 68580"/>
                  <a:gd name="T66" fmla="*/ 549593 w 976312"/>
                  <a:gd name="T67" fmla="*/ 0 h 68580"/>
                  <a:gd name="T68" fmla="*/ 542925 w 976312"/>
                  <a:gd name="T69" fmla="*/ 4763 h 68580"/>
                  <a:gd name="T70" fmla="*/ 587693 w 976312"/>
                  <a:gd name="T71" fmla="*/ 54293 h 68580"/>
                  <a:gd name="T72" fmla="*/ 591503 w 976312"/>
                  <a:gd name="T73" fmla="*/ 40005 h 68580"/>
                  <a:gd name="T74" fmla="*/ 641985 w 976312"/>
                  <a:gd name="T75" fmla="*/ 38100 h 68580"/>
                  <a:gd name="T76" fmla="*/ 641985 w 976312"/>
                  <a:gd name="T77" fmla="*/ 16193 h 68580"/>
                  <a:gd name="T78" fmla="*/ 661035 w 976312"/>
                  <a:gd name="T79" fmla="*/ 16193 h 68580"/>
                  <a:gd name="T80" fmla="*/ 727710 w 976312"/>
                  <a:gd name="T81" fmla="*/ 51435 h 68580"/>
                  <a:gd name="T82" fmla="*/ 729615 w 976312"/>
                  <a:gd name="T83" fmla="*/ 20955 h 68580"/>
                  <a:gd name="T84" fmla="*/ 715328 w 976312"/>
                  <a:gd name="T85" fmla="*/ 24765 h 68580"/>
                  <a:gd name="T86" fmla="*/ 717233 w 976312"/>
                  <a:gd name="T87" fmla="*/ 38100 h 68580"/>
                  <a:gd name="T88" fmla="*/ 748665 w 976312"/>
                  <a:gd name="T89" fmla="*/ 44768 h 68580"/>
                  <a:gd name="T90" fmla="*/ 740093 w 976312"/>
                  <a:gd name="T91" fmla="*/ 51435 h 68580"/>
                  <a:gd name="T92" fmla="*/ 756285 w 976312"/>
                  <a:gd name="T93" fmla="*/ 24765 h 68580"/>
                  <a:gd name="T94" fmla="*/ 797243 w 976312"/>
                  <a:gd name="T95" fmla="*/ 54293 h 68580"/>
                  <a:gd name="T96" fmla="*/ 782955 w 976312"/>
                  <a:gd name="T97" fmla="*/ 20955 h 68580"/>
                  <a:gd name="T98" fmla="*/ 786765 w 976312"/>
                  <a:gd name="T99" fmla="*/ 25718 h 68580"/>
                  <a:gd name="T100" fmla="*/ 821055 w 976312"/>
                  <a:gd name="T101" fmla="*/ 55245 h 68580"/>
                  <a:gd name="T102" fmla="*/ 833438 w 976312"/>
                  <a:gd name="T103" fmla="*/ 16193 h 68580"/>
                  <a:gd name="T104" fmla="*/ 822960 w 976312"/>
                  <a:gd name="T105" fmla="*/ 26670 h 68580"/>
                  <a:gd name="T106" fmla="*/ 838200 w 976312"/>
                  <a:gd name="T107" fmla="*/ 41910 h 68580"/>
                  <a:gd name="T108" fmla="*/ 845820 w 976312"/>
                  <a:gd name="T109" fmla="*/ 54293 h 68580"/>
                  <a:gd name="T110" fmla="*/ 901065 w 976312"/>
                  <a:gd name="T111" fmla="*/ 24765 h 68580"/>
                  <a:gd name="T112" fmla="*/ 944880 w 976312"/>
                  <a:gd name="T113" fmla="*/ 38100 h 68580"/>
                  <a:gd name="T114" fmla="*/ 938213 w 976312"/>
                  <a:gd name="T115" fmla="*/ 55245 h 68580"/>
                  <a:gd name="T116" fmla="*/ 944880 w 976312"/>
                  <a:gd name="T117" fmla="*/ 38100 h 68580"/>
                  <a:gd name="T118" fmla="*/ 966788 w 976312"/>
                  <a:gd name="T119" fmla="*/ 24765 h 68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76312" h="68580" extrusionOk="0">
                    <a:moveTo>
                      <a:pt x="35243" y="14288"/>
                    </a:moveTo>
                    <a:lnTo>
                      <a:pt x="22860" y="14288"/>
                    </a:lnTo>
                    <a:lnTo>
                      <a:pt x="22860" y="55245"/>
                    </a:lnTo>
                    <a:lnTo>
                      <a:pt x="12382" y="55245"/>
                    </a:lnTo>
                    <a:lnTo>
                      <a:pt x="12382" y="14288"/>
                    </a:lnTo>
                    <a:lnTo>
                      <a:pt x="0" y="14288"/>
                    </a:lnTo>
                    <a:lnTo>
                      <a:pt x="0" y="4763"/>
                    </a:lnTo>
                    <a:lnTo>
                      <a:pt x="35243" y="4763"/>
                    </a:lnTo>
                    <a:lnTo>
                      <a:pt x="35243" y="14288"/>
                    </a:lnTo>
                    <a:close/>
                    <a:moveTo>
                      <a:pt x="70485" y="38100"/>
                    </a:moveTo>
                    <a:lnTo>
                      <a:pt x="48578" y="38100"/>
                    </a:lnTo>
                    <a:cubicBezTo>
                      <a:pt x="48578" y="40958"/>
                      <a:pt x="49530" y="43815"/>
                      <a:pt x="51435" y="44768"/>
                    </a:cubicBezTo>
                    <a:cubicBezTo>
                      <a:pt x="53340" y="46673"/>
                      <a:pt x="55245" y="46673"/>
                      <a:pt x="59055" y="46673"/>
                    </a:cubicBezTo>
                    <a:cubicBezTo>
                      <a:pt x="60960" y="46673"/>
                      <a:pt x="62865" y="46673"/>
                      <a:pt x="64770" y="45720"/>
                    </a:cubicBezTo>
                    <a:cubicBezTo>
                      <a:pt x="66675" y="44768"/>
                      <a:pt x="68580" y="43815"/>
                      <a:pt x="69532" y="42863"/>
                    </a:cubicBezTo>
                    <a:lnTo>
                      <a:pt x="70485" y="42863"/>
                    </a:lnTo>
                    <a:lnTo>
                      <a:pt x="70485" y="52388"/>
                    </a:lnTo>
                    <a:cubicBezTo>
                      <a:pt x="68580" y="53340"/>
                      <a:pt x="66675" y="54293"/>
                      <a:pt x="63818" y="55245"/>
                    </a:cubicBezTo>
                    <a:cubicBezTo>
                      <a:pt x="61913" y="56198"/>
                      <a:pt x="60007" y="56198"/>
                      <a:pt x="57150" y="56198"/>
                    </a:cubicBezTo>
                    <a:cubicBezTo>
                      <a:pt x="51435" y="56198"/>
                      <a:pt x="46673" y="54293"/>
                      <a:pt x="42863" y="51435"/>
                    </a:cubicBezTo>
                    <a:cubicBezTo>
                      <a:pt x="40005" y="47625"/>
                      <a:pt x="38100" y="42863"/>
                      <a:pt x="38100" y="37148"/>
                    </a:cubicBezTo>
                    <a:cubicBezTo>
                      <a:pt x="38100" y="30480"/>
                      <a:pt x="40005" y="25718"/>
                      <a:pt x="42863" y="21908"/>
                    </a:cubicBezTo>
                    <a:cubicBezTo>
                      <a:pt x="45720" y="18098"/>
                      <a:pt x="50482" y="16193"/>
                      <a:pt x="55245" y="16193"/>
                    </a:cubicBezTo>
                    <a:cubicBezTo>
                      <a:pt x="60007" y="16193"/>
                      <a:pt x="63818" y="18098"/>
                      <a:pt x="66675" y="20955"/>
                    </a:cubicBezTo>
                    <a:cubicBezTo>
                      <a:pt x="69532" y="23813"/>
                      <a:pt x="70485" y="28575"/>
                      <a:pt x="70485" y="34290"/>
                    </a:cubicBezTo>
                    <a:lnTo>
                      <a:pt x="70485" y="38100"/>
                    </a:lnTo>
                    <a:close/>
                    <a:moveTo>
                      <a:pt x="60960" y="30480"/>
                    </a:moveTo>
                    <a:cubicBezTo>
                      <a:pt x="60960" y="27623"/>
                      <a:pt x="60007" y="25718"/>
                      <a:pt x="59055" y="24765"/>
                    </a:cubicBezTo>
                    <a:cubicBezTo>
                      <a:pt x="58103" y="23813"/>
                      <a:pt x="56198" y="22860"/>
                      <a:pt x="54293" y="22860"/>
                    </a:cubicBezTo>
                    <a:cubicBezTo>
                      <a:pt x="52388" y="22860"/>
                      <a:pt x="50482" y="23813"/>
                      <a:pt x="49530" y="24765"/>
                    </a:cubicBezTo>
                    <a:cubicBezTo>
                      <a:pt x="48578" y="25718"/>
                      <a:pt x="47625" y="27623"/>
                      <a:pt x="47625" y="30480"/>
                    </a:cubicBezTo>
                    <a:lnTo>
                      <a:pt x="60960" y="30480"/>
                    </a:lnTo>
                    <a:close/>
                    <a:moveTo>
                      <a:pt x="109538" y="54293"/>
                    </a:moveTo>
                    <a:lnTo>
                      <a:pt x="98107" y="54293"/>
                    </a:lnTo>
                    <a:lnTo>
                      <a:pt x="91440" y="42863"/>
                    </a:lnTo>
                    <a:lnTo>
                      <a:pt x="84773" y="54293"/>
                    </a:lnTo>
                    <a:lnTo>
                      <a:pt x="73343" y="54293"/>
                    </a:lnTo>
                    <a:lnTo>
                      <a:pt x="85725" y="35243"/>
                    </a:lnTo>
                    <a:lnTo>
                      <a:pt x="74295" y="16193"/>
                    </a:lnTo>
                    <a:lnTo>
                      <a:pt x="85725" y="16193"/>
                    </a:lnTo>
                    <a:lnTo>
                      <a:pt x="92393" y="27623"/>
                    </a:lnTo>
                    <a:lnTo>
                      <a:pt x="99060" y="16193"/>
                    </a:lnTo>
                    <a:lnTo>
                      <a:pt x="110490" y="16193"/>
                    </a:lnTo>
                    <a:lnTo>
                      <a:pt x="99060" y="35243"/>
                    </a:lnTo>
                    <a:lnTo>
                      <a:pt x="109538" y="54293"/>
                    </a:lnTo>
                    <a:close/>
                    <a:moveTo>
                      <a:pt x="144780" y="54293"/>
                    </a:moveTo>
                    <a:lnTo>
                      <a:pt x="135255" y="54293"/>
                    </a:lnTo>
                    <a:lnTo>
                      <a:pt x="135255" y="38100"/>
                    </a:lnTo>
                    <a:lnTo>
                      <a:pt x="123825" y="38100"/>
                    </a:lnTo>
                    <a:lnTo>
                      <a:pt x="123825" y="54293"/>
                    </a:lnTo>
                    <a:lnTo>
                      <a:pt x="114300" y="54293"/>
                    </a:lnTo>
                    <a:lnTo>
                      <a:pt x="114300" y="16193"/>
                    </a:lnTo>
                    <a:lnTo>
                      <a:pt x="123825" y="16193"/>
                    </a:lnTo>
                    <a:lnTo>
                      <a:pt x="123825" y="29528"/>
                    </a:lnTo>
                    <a:lnTo>
                      <a:pt x="135255" y="29528"/>
                    </a:lnTo>
                    <a:lnTo>
                      <a:pt x="135255" y="16193"/>
                    </a:lnTo>
                    <a:lnTo>
                      <a:pt x="144780" y="16193"/>
                    </a:lnTo>
                    <a:lnTo>
                      <a:pt x="144780" y="54293"/>
                    </a:lnTo>
                    <a:close/>
                    <a:moveTo>
                      <a:pt x="184785" y="36195"/>
                    </a:moveTo>
                    <a:cubicBezTo>
                      <a:pt x="184785" y="42863"/>
                      <a:pt x="182880" y="47625"/>
                      <a:pt x="180022" y="50483"/>
                    </a:cubicBezTo>
                    <a:cubicBezTo>
                      <a:pt x="177165" y="54293"/>
                      <a:pt x="173355" y="56198"/>
                      <a:pt x="167640" y="56198"/>
                    </a:cubicBezTo>
                    <a:cubicBezTo>
                      <a:pt x="161925" y="56198"/>
                      <a:pt x="158115" y="54293"/>
                      <a:pt x="155258" y="50483"/>
                    </a:cubicBezTo>
                    <a:cubicBezTo>
                      <a:pt x="152400" y="46673"/>
                      <a:pt x="150495" y="41910"/>
                      <a:pt x="150495" y="36195"/>
                    </a:cubicBezTo>
                    <a:cubicBezTo>
                      <a:pt x="150495" y="29528"/>
                      <a:pt x="152400" y="24765"/>
                      <a:pt x="155258" y="20955"/>
                    </a:cubicBezTo>
                    <a:cubicBezTo>
                      <a:pt x="158115" y="17145"/>
                      <a:pt x="161925" y="15240"/>
                      <a:pt x="167640" y="15240"/>
                    </a:cubicBezTo>
                    <a:cubicBezTo>
                      <a:pt x="173355" y="15240"/>
                      <a:pt x="177165" y="17145"/>
                      <a:pt x="180022" y="20955"/>
                    </a:cubicBezTo>
                    <a:cubicBezTo>
                      <a:pt x="183833" y="24765"/>
                      <a:pt x="184785" y="29528"/>
                      <a:pt x="184785" y="36195"/>
                    </a:cubicBezTo>
                    <a:close/>
                    <a:moveTo>
                      <a:pt x="173355" y="44768"/>
                    </a:moveTo>
                    <a:cubicBezTo>
                      <a:pt x="174308" y="43815"/>
                      <a:pt x="174308" y="42863"/>
                      <a:pt x="174308" y="40958"/>
                    </a:cubicBezTo>
                    <a:cubicBezTo>
                      <a:pt x="174308" y="40005"/>
                      <a:pt x="175260" y="38100"/>
                      <a:pt x="175260" y="35243"/>
                    </a:cubicBezTo>
                    <a:cubicBezTo>
                      <a:pt x="175260" y="33338"/>
                      <a:pt x="175260" y="31433"/>
                      <a:pt x="174308" y="29528"/>
                    </a:cubicBezTo>
                    <a:cubicBezTo>
                      <a:pt x="174308" y="27623"/>
                      <a:pt x="173355" y="26670"/>
                      <a:pt x="173355" y="25718"/>
                    </a:cubicBezTo>
                    <a:cubicBezTo>
                      <a:pt x="172403" y="24765"/>
                      <a:pt x="172403" y="23813"/>
                      <a:pt x="171450" y="23813"/>
                    </a:cubicBezTo>
                    <a:cubicBezTo>
                      <a:pt x="170497" y="23813"/>
                      <a:pt x="169545" y="22860"/>
                      <a:pt x="168593" y="22860"/>
                    </a:cubicBezTo>
                    <a:cubicBezTo>
                      <a:pt x="167640" y="22860"/>
                      <a:pt x="166688" y="22860"/>
                      <a:pt x="165735" y="22860"/>
                    </a:cubicBezTo>
                    <a:cubicBezTo>
                      <a:pt x="164783" y="22860"/>
                      <a:pt x="164783" y="23813"/>
                      <a:pt x="163830" y="24765"/>
                    </a:cubicBezTo>
                    <a:cubicBezTo>
                      <a:pt x="162878" y="25718"/>
                      <a:pt x="162878" y="26670"/>
                      <a:pt x="162878" y="28575"/>
                    </a:cubicBezTo>
                    <a:cubicBezTo>
                      <a:pt x="162878" y="30480"/>
                      <a:pt x="161925" y="32385"/>
                      <a:pt x="161925" y="34290"/>
                    </a:cubicBezTo>
                    <a:cubicBezTo>
                      <a:pt x="161925" y="36195"/>
                      <a:pt x="161925" y="38100"/>
                      <a:pt x="161925" y="40005"/>
                    </a:cubicBezTo>
                    <a:cubicBezTo>
                      <a:pt x="161925" y="41910"/>
                      <a:pt x="162878" y="42863"/>
                      <a:pt x="162878" y="43815"/>
                    </a:cubicBezTo>
                    <a:cubicBezTo>
                      <a:pt x="163830" y="44768"/>
                      <a:pt x="163830" y="45720"/>
                      <a:pt x="164783" y="45720"/>
                    </a:cubicBezTo>
                    <a:cubicBezTo>
                      <a:pt x="165735" y="45720"/>
                      <a:pt x="166688" y="46673"/>
                      <a:pt x="167640" y="46673"/>
                    </a:cubicBezTo>
                    <a:cubicBezTo>
                      <a:pt x="168593" y="46673"/>
                      <a:pt x="169545" y="46673"/>
                      <a:pt x="170497" y="45720"/>
                    </a:cubicBezTo>
                    <a:cubicBezTo>
                      <a:pt x="171450" y="46673"/>
                      <a:pt x="172403" y="45720"/>
                      <a:pt x="173355" y="44768"/>
                    </a:cubicBezTo>
                    <a:close/>
                    <a:moveTo>
                      <a:pt x="221933" y="54293"/>
                    </a:moveTo>
                    <a:lnTo>
                      <a:pt x="212408" y="54293"/>
                    </a:lnTo>
                    <a:lnTo>
                      <a:pt x="212408" y="24765"/>
                    </a:lnTo>
                    <a:lnTo>
                      <a:pt x="204788" y="24765"/>
                    </a:lnTo>
                    <a:cubicBezTo>
                      <a:pt x="204788" y="26670"/>
                      <a:pt x="204788" y="27623"/>
                      <a:pt x="204788" y="28575"/>
                    </a:cubicBezTo>
                    <a:cubicBezTo>
                      <a:pt x="204788" y="29528"/>
                      <a:pt x="204788" y="30480"/>
                      <a:pt x="204788" y="31433"/>
                    </a:cubicBezTo>
                    <a:cubicBezTo>
                      <a:pt x="204788" y="35243"/>
                      <a:pt x="204788" y="38100"/>
                      <a:pt x="203835" y="40005"/>
                    </a:cubicBezTo>
                    <a:cubicBezTo>
                      <a:pt x="203835" y="41910"/>
                      <a:pt x="202883" y="43815"/>
                      <a:pt x="202883" y="45720"/>
                    </a:cubicBezTo>
                    <a:cubicBezTo>
                      <a:pt x="201930" y="47625"/>
                      <a:pt x="201930" y="48578"/>
                      <a:pt x="200978" y="49530"/>
                    </a:cubicBezTo>
                    <a:cubicBezTo>
                      <a:pt x="200025" y="50483"/>
                      <a:pt x="200025" y="51435"/>
                      <a:pt x="199072" y="51435"/>
                    </a:cubicBezTo>
                    <a:cubicBezTo>
                      <a:pt x="198120" y="52388"/>
                      <a:pt x="197168" y="52388"/>
                      <a:pt x="196215" y="53340"/>
                    </a:cubicBezTo>
                    <a:cubicBezTo>
                      <a:pt x="195263" y="53340"/>
                      <a:pt x="194310" y="54293"/>
                      <a:pt x="192405" y="54293"/>
                    </a:cubicBezTo>
                    <a:cubicBezTo>
                      <a:pt x="191453" y="54293"/>
                      <a:pt x="190500" y="54293"/>
                      <a:pt x="189547" y="54293"/>
                    </a:cubicBezTo>
                    <a:cubicBezTo>
                      <a:pt x="188595" y="54293"/>
                      <a:pt x="188595" y="54293"/>
                      <a:pt x="187643" y="54293"/>
                    </a:cubicBezTo>
                    <a:lnTo>
                      <a:pt x="187643" y="44768"/>
                    </a:lnTo>
                    <a:cubicBezTo>
                      <a:pt x="187643" y="44768"/>
                      <a:pt x="187643" y="44768"/>
                      <a:pt x="187643" y="44768"/>
                    </a:cubicBezTo>
                    <a:cubicBezTo>
                      <a:pt x="187643" y="44768"/>
                      <a:pt x="187643" y="44768"/>
                      <a:pt x="188595" y="44768"/>
                    </a:cubicBezTo>
                    <a:cubicBezTo>
                      <a:pt x="188595" y="44768"/>
                      <a:pt x="189547" y="44768"/>
                      <a:pt x="190500" y="44768"/>
                    </a:cubicBezTo>
                    <a:cubicBezTo>
                      <a:pt x="191453" y="44768"/>
                      <a:pt x="191453" y="44768"/>
                      <a:pt x="191453" y="43815"/>
                    </a:cubicBezTo>
                    <a:cubicBezTo>
                      <a:pt x="192405" y="41910"/>
                      <a:pt x="193358" y="40958"/>
                      <a:pt x="194310" y="38100"/>
                    </a:cubicBezTo>
                    <a:cubicBezTo>
                      <a:pt x="194310" y="36195"/>
                      <a:pt x="195263" y="32385"/>
                      <a:pt x="195263" y="28575"/>
                    </a:cubicBezTo>
                    <a:cubicBezTo>
                      <a:pt x="195263" y="26670"/>
                      <a:pt x="195263" y="24765"/>
                      <a:pt x="195263" y="22860"/>
                    </a:cubicBezTo>
                    <a:cubicBezTo>
                      <a:pt x="195263" y="20955"/>
                      <a:pt x="195263" y="18098"/>
                      <a:pt x="195263" y="16193"/>
                    </a:cubicBezTo>
                    <a:lnTo>
                      <a:pt x="221933" y="16193"/>
                    </a:lnTo>
                    <a:lnTo>
                      <a:pt x="221933" y="54293"/>
                    </a:lnTo>
                    <a:close/>
                    <a:moveTo>
                      <a:pt x="261938" y="36195"/>
                    </a:moveTo>
                    <a:cubicBezTo>
                      <a:pt x="261938" y="42863"/>
                      <a:pt x="260033" y="47625"/>
                      <a:pt x="257175" y="50483"/>
                    </a:cubicBezTo>
                    <a:cubicBezTo>
                      <a:pt x="254318" y="54293"/>
                      <a:pt x="250508" y="56198"/>
                      <a:pt x="244793" y="56198"/>
                    </a:cubicBezTo>
                    <a:cubicBezTo>
                      <a:pt x="239078" y="56198"/>
                      <a:pt x="235268" y="54293"/>
                      <a:pt x="232410" y="50483"/>
                    </a:cubicBezTo>
                    <a:cubicBezTo>
                      <a:pt x="229553" y="46673"/>
                      <a:pt x="227647" y="41910"/>
                      <a:pt x="227647" y="36195"/>
                    </a:cubicBezTo>
                    <a:cubicBezTo>
                      <a:pt x="227647" y="29528"/>
                      <a:pt x="229553" y="24765"/>
                      <a:pt x="232410" y="20955"/>
                    </a:cubicBezTo>
                    <a:cubicBezTo>
                      <a:pt x="235268" y="17145"/>
                      <a:pt x="239078" y="15240"/>
                      <a:pt x="244793" y="15240"/>
                    </a:cubicBezTo>
                    <a:cubicBezTo>
                      <a:pt x="250508" y="15240"/>
                      <a:pt x="254318" y="17145"/>
                      <a:pt x="257175" y="20955"/>
                    </a:cubicBezTo>
                    <a:cubicBezTo>
                      <a:pt x="260985" y="24765"/>
                      <a:pt x="261938" y="29528"/>
                      <a:pt x="261938" y="36195"/>
                    </a:cubicBezTo>
                    <a:close/>
                    <a:moveTo>
                      <a:pt x="250508" y="44768"/>
                    </a:moveTo>
                    <a:cubicBezTo>
                      <a:pt x="251460" y="43815"/>
                      <a:pt x="251460" y="42863"/>
                      <a:pt x="251460" y="40958"/>
                    </a:cubicBezTo>
                    <a:cubicBezTo>
                      <a:pt x="251460" y="40005"/>
                      <a:pt x="252413" y="38100"/>
                      <a:pt x="252413" y="35243"/>
                    </a:cubicBezTo>
                    <a:cubicBezTo>
                      <a:pt x="252413" y="33338"/>
                      <a:pt x="252413" y="31433"/>
                      <a:pt x="251460" y="29528"/>
                    </a:cubicBezTo>
                    <a:cubicBezTo>
                      <a:pt x="251460" y="27623"/>
                      <a:pt x="250508" y="26670"/>
                      <a:pt x="250508" y="25718"/>
                    </a:cubicBezTo>
                    <a:cubicBezTo>
                      <a:pt x="249555" y="24765"/>
                      <a:pt x="249555" y="23813"/>
                      <a:pt x="248603" y="23813"/>
                    </a:cubicBezTo>
                    <a:cubicBezTo>
                      <a:pt x="247650" y="23813"/>
                      <a:pt x="246697" y="22860"/>
                      <a:pt x="245745" y="22860"/>
                    </a:cubicBezTo>
                    <a:cubicBezTo>
                      <a:pt x="244793" y="22860"/>
                      <a:pt x="243840" y="22860"/>
                      <a:pt x="242888" y="22860"/>
                    </a:cubicBezTo>
                    <a:cubicBezTo>
                      <a:pt x="241935" y="22860"/>
                      <a:pt x="241935" y="23813"/>
                      <a:pt x="240983" y="24765"/>
                    </a:cubicBezTo>
                    <a:cubicBezTo>
                      <a:pt x="240030" y="25718"/>
                      <a:pt x="240030" y="26670"/>
                      <a:pt x="240030" y="28575"/>
                    </a:cubicBezTo>
                    <a:cubicBezTo>
                      <a:pt x="240030" y="30480"/>
                      <a:pt x="239078" y="32385"/>
                      <a:pt x="239078" y="34290"/>
                    </a:cubicBezTo>
                    <a:cubicBezTo>
                      <a:pt x="239078" y="36195"/>
                      <a:pt x="239078" y="38100"/>
                      <a:pt x="239078" y="40005"/>
                    </a:cubicBezTo>
                    <a:cubicBezTo>
                      <a:pt x="239078" y="41910"/>
                      <a:pt x="240030" y="42863"/>
                      <a:pt x="240030" y="43815"/>
                    </a:cubicBezTo>
                    <a:cubicBezTo>
                      <a:pt x="240983" y="44768"/>
                      <a:pt x="240983" y="45720"/>
                      <a:pt x="241935" y="45720"/>
                    </a:cubicBezTo>
                    <a:cubicBezTo>
                      <a:pt x="242888" y="45720"/>
                      <a:pt x="243840" y="46673"/>
                      <a:pt x="244793" y="46673"/>
                    </a:cubicBezTo>
                    <a:cubicBezTo>
                      <a:pt x="245745" y="46673"/>
                      <a:pt x="246697" y="46673"/>
                      <a:pt x="247650" y="45720"/>
                    </a:cubicBezTo>
                    <a:cubicBezTo>
                      <a:pt x="248603" y="46673"/>
                      <a:pt x="249555" y="45720"/>
                      <a:pt x="250508" y="44768"/>
                    </a:cubicBezTo>
                    <a:close/>
                    <a:moveTo>
                      <a:pt x="293370" y="25718"/>
                    </a:moveTo>
                    <a:lnTo>
                      <a:pt x="279083" y="25718"/>
                    </a:lnTo>
                    <a:lnTo>
                      <a:pt x="279083" y="55245"/>
                    </a:lnTo>
                    <a:lnTo>
                      <a:pt x="269558" y="55245"/>
                    </a:lnTo>
                    <a:lnTo>
                      <a:pt x="269558" y="17145"/>
                    </a:lnTo>
                    <a:lnTo>
                      <a:pt x="294322" y="17145"/>
                    </a:lnTo>
                    <a:lnTo>
                      <a:pt x="294322" y="25718"/>
                    </a:lnTo>
                    <a:lnTo>
                      <a:pt x="293370" y="25718"/>
                    </a:lnTo>
                    <a:close/>
                    <a:moveTo>
                      <a:pt x="328613" y="54293"/>
                    </a:moveTo>
                    <a:lnTo>
                      <a:pt x="319088" y="54293"/>
                    </a:lnTo>
                    <a:lnTo>
                      <a:pt x="319088" y="31433"/>
                    </a:lnTo>
                    <a:lnTo>
                      <a:pt x="305753" y="54293"/>
                    </a:lnTo>
                    <a:lnTo>
                      <a:pt x="298133" y="54293"/>
                    </a:lnTo>
                    <a:lnTo>
                      <a:pt x="298133" y="16193"/>
                    </a:lnTo>
                    <a:lnTo>
                      <a:pt x="307658" y="16193"/>
                    </a:lnTo>
                    <a:lnTo>
                      <a:pt x="307658" y="37148"/>
                    </a:lnTo>
                    <a:lnTo>
                      <a:pt x="320040" y="16193"/>
                    </a:lnTo>
                    <a:lnTo>
                      <a:pt x="328613" y="16193"/>
                    </a:lnTo>
                    <a:lnTo>
                      <a:pt x="328613" y="54293"/>
                    </a:lnTo>
                    <a:close/>
                    <a:moveTo>
                      <a:pt x="366713" y="54293"/>
                    </a:moveTo>
                    <a:lnTo>
                      <a:pt x="357188" y="54293"/>
                    </a:lnTo>
                    <a:lnTo>
                      <a:pt x="357188" y="40958"/>
                    </a:lnTo>
                    <a:cubicBezTo>
                      <a:pt x="355283" y="40958"/>
                      <a:pt x="354330" y="41910"/>
                      <a:pt x="352425" y="41910"/>
                    </a:cubicBezTo>
                    <a:cubicBezTo>
                      <a:pt x="350520" y="41910"/>
                      <a:pt x="349568" y="41910"/>
                      <a:pt x="347663" y="41910"/>
                    </a:cubicBezTo>
                    <a:cubicBezTo>
                      <a:pt x="344805" y="41910"/>
                      <a:pt x="341947" y="40958"/>
                      <a:pt x="340043" y="39053"/>
                    </a:cubicBezTo>
                    <a:cubicBezTo>
                      <a:pt x="338138" y="37148"/>
                      <a:pt x="337185" y="34290"/>
                      <a:pt x="337185" y="30480"/>
                    </a:cubicBezTo>
                    <a:lnTo>
                      <a:pt x="337185" y="16193"/>
                    </a:lnTo>
                    <a:lnTo>
                      <a:pt x="346710" y="16193"/>
                    </a:lnTo>
                    <a:lnTo>
                      <a:pt x="346710" y="24765"/>
                    </a:lnTo>
                    <a:cubicBezTo>
                      <a:pt x="346710" y="26670"/>
                      <a:pt x="346710" y="27623"/>
                      <a:pt x="346710" y="28575"/>
                    </a:cubicBezTo>
                    <a:cubicBezTo>
                      <a:pt x="346710" y="29528"/>
                      <a:pt x="346710" y="30480"/>
                      <a:pt x="347663" y="31433"/>
                    </a:cubicBezTo>
                    <a:cubicBezTo>
                      <a:pt x="348615" y="32385"/>
                      <a:pt x="348615" y="32385"/>
                      <a:pt x="349568" y="33338"/>
                    </a:cubicBezTo>
                    <a:cubicBezTo>
                      <a:pt x="350520" y="33338"/>
                      <a:pt x="351472" y="34290"/>
                      <a:pt x="353378" y="34290"/>
                    </a:cubicBezTo>
                    <a:cubicBezTo>
                      <a:pt x="353378" y="34290"/>
                      <a:pt x="354330" y="34290"/>
                      <a:pt x="355283" y="34290"/>
                    </a:cubicBezTo>
                    <a:cubicBezTo>
                      <a:pt x="356235" y="34290"/>
                      <a:pt x="356235" y="34290"/>
                      <a:pt x="357188" y="34290"/>
                    </a:cubicBezTo>
                    <a:lnTo>
                      <a:pt x="357188" y="17145"/>
                    </a:lnTo>
                    <a:lnTo>
                      <a:pt x="366713" y="17145"/>
                    </a:lnTo>
                    <a:lnTo>
                      <a:pt x="366713" y="54293"/>
                    </a:lnTo>
                    <a:close/>
                    <a:moveTo>
                      <a:pt x="405765" y="38100"/>
                    </a:moveTo>
                    <a:lnTo>
                      <a:pt x="383858" y="38100"/>
                    </a:lnTo>
                    <a:cubicBezTo>
                      <a:pt x="383858" y="40958"/>
                      <a:pt x="384810" y="43815"/>
                      <a:pt x="386715" y="44768"/>
                    </a:cubicBezTo>
                    <a:cubicBezTo>
                      <a:pt x="388620" y="46673"/>
                      <a:pt x="390525" y="46673"/>
                      <a:pt x="394335" y="46673"/>
                    </a:cubicBezTo>
                    <a:cubicBezTo>
                      <a:pt x="396240" y="46673"/>
                      <a:pt x="398145" y="46673"/>
                      <a:pt x="400050" y="45720"/>
                    </a:cubicBezTo>
                    <a:cubicBezTo>
                      <a:pt x="401955" y="44768"/>
                      <a:pt x="403860" y="43815"/>
                      <a:pt x="404813" y="42863"/>
                    </a:cubicBezTo>
                    <a:lnTo>
                      <a:pt x="405765" y="42863"/>
                    </a:lnTo>
                    <a:lnTo>
                      <a:pt x="405765" y="52388"/>
                    </a:lnTo>
                    <a:cubicBezTo>
                      <a:pt x="403860" y="53340"/>
                      <a:pt x="401955" y="54293"/>
                      <a:pt x="399097" y="55245"/>
                    </a:cubicBezTo>
                    <a:cubicBezTo>
                      <a:pt x="397193" y="56198"/>
                      <a:pt x="395288" y="56198"/>
                      <a:pt x="392430" y="56198"/>
                    </a:cubicBezTo>
                    <a:cubicBezTo>
                      <a:pt x="386715" y="56198"/>
                      <a:pt x="381953" y="54293"/>
                      <a:pt x="378143" y="51435"/>
                    </a:cubicBezTo>
                    <a:cubicBezTo>
                      <a:pt x="375285" y="47625"/>
                      <a:pt x="373380" y="42863"/>
                      <a:pt x="373380" y="37148"/>
                    </a:cubicBezTo>
                    <a:cubicBezTo>
                      <a:pt x="373380" y="30480"/>
                      <a:pt x="375285" y="25718"/>
                      <a:pt x="378143" y="21908"/>
                    </a:cubicBezTo>
                    <a:cubicBezTo>
                      <a:pt x="381000" y="18098"/>
                      <a:pt x="385763" y="16193"/>
                      <a:pt x="390525" y="16193"/>
                    </a:cubicBezTo>
                    <a:cubicBezTo>
                      <a:pt x="395288" y="16193"/>
                      <a:pt x="399097" y="18098"/>
                      <a:pt x="401955" y="20955"/>
                    </a:cubicBezTo>
                    <a:cubicBezTo>
                      <a:pt x="404813" y="23813"/>
                      <a:pt x="405765" y="28575"/>
                      <a:pt x="405765" y="34290"/>
                    </a:cubicBezTo>
                    <a:lnTo>
                      <a:pt x="405765" y="38100"/>
                    </a:lnTo>
                    <a:close/>
                    <a:moveTo>
                      <a:pt x="396240" y="30480"/>
                    </a:moveTo>
                    <a:cubicBezTo>
                      <a:pt x="396240" y="27623"/>
                      <a:pt x="395288" y="25718"/>
                      <a:pt x="394335" y="24765"/>
                    </a:cubicBezTo>
                    <a:cubicBezTo>
                      <a:pt x="393383" y="23813"/>
                      <a:pt x="391478" y="22860"/>
                      <a:pt x="389572" y="22860"/>
                    </a:cubicBezTo>
                    <a:cubicBezTo>
                      <a:pt x="387668" y="22860"/>
                      <a:pt x="385763" y="23813"/>
                      <a:pt x="384810" y="24765"/>
                    </a:cubicBezTo>
                    <a:cubicBezTo>
                      <a:pt x="383858" y="25718"/>
                      <a:pt x="382905" y="27623"/>
                      <a:pt x="382905" y="30480"/>
                    </a:cubicBezTo>
                    <a:lnTo>
                      <a:pt x="396240" y="30480"/>
                    </a:lnTo>
                    <a:close/>
                    <a:moveTo>
                      <a:pt x="427672" y="56198"/>
                    </a:moveTo>
                    <a:cubicBezTo>
                      <a:pt x="424815" y="56198"/>
                      <a:pt x="422910" y="56198"/>
                      <a:pt x="420053" y="55245"/>
                    </a:cubicBezTo>
                    <a:cubicBezTo>
                      <a:pt x="418147" y="54293"/>
                      <a:pt x="416243" y="53340"/>
                      <a:pt x="414338" y="51435"/>
                    </a:cubicBezTo>
                    <a:cubicBezTo>
                      <a:pt x="412433" y="49530"/>
                      <a:pt x="411480" y="47625"/>
                      <a:pt x="410528" y="44768"/>
                    </a:cubicBezTo>
                    <a:cubicBezTo>
                      <a:pt x="409575" y="41910"/>
                      <a:pt x="409575" y="39053"/>
                      <a:pt x="409575" y="36195"/>
                    </a:cubicBezTo>
                    <a:cubicBezTo>
                      <a:pt x="409575" y="32385"/>
                      <a:pt x="409575" y="29528"/>
                      <a:pt x="410528" y="26670"/>
                    </a:cubicBezTo>
                    <a:cubicBezTo>
                      <a:pt x="411480" y="23813"/>
                      <a:pt x="412433" y="21908"/>
                      <a:pt x="414338" y="20003"/>
                    </a:cubicBezTo>
                    <a:cubicBezTo>
                      <a:pt x="416243" y="18098"/>
                      <a:pt x="418147" y="17145"/>
                      <a:pt x="420053" y="16193"/>
                    </a:cubicBezTo>
                    <a:cubicBezTo>
                      <a:pt x="421958" y="15240"/>
                      <a:pt x="424815" y="15240"/>
                      <a:pt x="426720" y="15240"/>
                    </a:cubicBezTo>
                    <a:cubicBezTo>
                      <a:pt x="428625" y="15240"/>
                      <a:pt x="430530" y="15240"/>
                      <a:pt x="432435" y="16193"/>
                    </a:cubicBezTo>
                    <a:cubicBezTo>
                      <a:pt x="434340" y="17145"/>
                      <a:pt x="436245" y="17145"/>
                      <a:pt x="437197" y="18098"/>
                    </a:cubicBezTo>
                    <a:lnTo>
                      <a:pt x="437197" y="28575"/>
                    </a:lnTo>
                    <a:lnTo>
                      <a:pt x="436245" y="28575"/>
                    </a:lnTo>
                    <a:cubicBezTo>
                      <a:pt x="436245" y="28575"/>
                      <a:pt x="435293" y="27623"/>
                      <a:pt x="435293" y="27623"/>
                    </a:cubicBezTo>
                    <a:cubicBezTo>
                      <a:pt x="434340" y="26670"/>
                      <a:pt x="434340" y="26670"/>
                      <a:pt x="433388" y="25718"/>
                    </a:cubicBezTo>
                    <a:cubicBezTo>
                      <a:pt x="432435" y="24765"/>
                      <a:pt x="431483" y="24765"/>
                      <a:pt x="430530" y="24765"/>
                    </a:cubicBezTo>
                    <a:cubicBezTo>
                      <a:pt x="429578" y="24765"/>
                      <a:pt x="428625" y="23813"/>
                      <a:pt x="427672" y="23813"/>
                    </a:cubicBezTo>
                    <a:cubicBezTo>
                      <a:pt x="424815" y="23813"/>
                      <a:pt x="422910" y="24765"/>
                      <a:pt x="421958" y="26670"/>
                    </a:cubicBezTo>
                    <a:cubicBezTo>
                      <a:pt x="421005" y="28575"/>
                      <a:pt x="420053" y="31433"/>
                      <a:pt x="420053" y="35243"/>
                    </a:cubicBezTo>
                    <a:cubicBezTo>
                      <a:pt x="420053" y="39053"/>
                      <a:pt x="421005" y="41910"/>
                      <a:pt x="421958" y="43815"/>
                    </a:cubicBezTo>
                    <a:cubicBezTo>
                      <a:pt x="422910" y="45720"/>
                      <a:pt x="425768" y="46673"/>
                      <a:pt x="427672" y="46673"/>
                    </a:cubicBezTo>
                    <a:cubicBezTo>
                      <a:pt x="428625" y="46673"/>
                      <a:pt x="429578" y="46673"/>
                      <a:pt x="430530" y="45720"/>
                    </a:cubicBezTo>
                    <a:cubicBezTo>
                      <a:pt x="431483" y="45720"/>
                      <a:pt x="432435" y="44768"/>
                      <a:pt x="433388" y="44768"/>
                    </a:cubicBezTo>
                    <a:cubicBezTo>
                      <a:pt x="434340" y="44768"/>
                      <a:pt x="434340" y="43815"/>
                      <a:pt x="435293" y="43815"/>
                    </a:cubicBezTo>
                    <a:cubicBezTo>
                      <a:pt x="435293" y="42863"/>
                      <a:pt x="436245" y="42863"/>
                      <a:pt x="436245" y="41910"/>
                    </a:cubicBezTo>
                    <a:lnTo>
                      <a:pt x="437197" y="41910"/>
                    </a:lnTo>
                    <a:lnTo>
                      <a:pt x="437197" y="52388"/>
                    </a:lnTo>
                    <a:cubicBezTo>
                      <a:pt x="435293" y="53340"/>
                      <a:pt x="434340" y="54293"/>
                      <a:pt x="432435" y="54293"/>
                    </a:cubicBezTo>
                    <a:cubicBezTo>
                      <a:pt x="431483" y="55245"/>
                      <a:pt x="429578" y="56198"/>
                      <a:pt x="427672" y="56198"/>
                    </a:cubicBezTo>
                    <a:close/>
                    <a:moveTo>
                      <a:pt x="477203" y="54293"/>
                    </a:moveTo>
                    <a:lnTo>
                      <a:pt x="465772" y="54293"/>
                    </a:lnTo>
                    <a:lnTo>
                      <a:pt x="458153" y="39053"/>
                    </a:lnTo>
                    <a:lnTo>
                      <a:pt x="455295" y="39053"/>
                    </a:lnTo>
                    <a:lnTo>
                      <a:pt x="455295" y="54293"/>
                    </a:lnTo>
                    <a:lnTo>
                      <a:pt x="445770" y="54293"/>
                    </a:lnTo>
                    <a:lnTo>
                      <a:pt x="445770" y="16193"/>
                    </a:lnTo>
                    <a:lnTo>
                      <a:pt x="455295" y="16193"/>
                    </a:lnTo>
                    <a:lnTo>
                      <a:pt x="455295" y="31433"/>
                    </a:lnTo>
                    <a:cubicBezTo>
                      <a:pt x="457200" y="31433"/>
                      <a:pt x="458153" y="31433"/>
                      <a:pt x="459105" y="30480"/>
                    </a:cubicBezTo>
                    <a:cubicBezTo>
                      <a:pt x="460058" y="30480"/>
                      <a:pt x="461010" y="28575"/>
                      <a:pt x="461010" y="26670"/>
                    </a:cubicBezTo>
                    <a:cubicBezTo>
                      <a:pt x="461010" y="25718"/>
                      <a:pt x="461963" y="25718"/>
                      <a:pt x="461963" y="24765"/>
                    </a:cubicBezTo>
                    <a:cubicBezTo>
                      <a:pt x="461963" y="23813"/>
                      <a:pt x="462915" y="22860"/>
                      <a:pt x="462915" y="22860"/>
                    </a:cubicBezTo>
                    <a:cubicBezTo>
                      <a:pt x="463868" y="20955"/>
                      <a:pt x="464820" y="19050"/>
                      <a:pt x="466725" y="18098"/>
                    </a:cubicBezTo>
                    <a:cubicBezTo>
                      <a:pt x="467678" y="17145"/>
                      <a:pt x="469583" y="16193"/>
                      <a:pt x="472440" y="16193"/>
                    </a:cubicBezTo>
                    <a:cubicBezTo>
                      <a:pt x="473393" y="16193"/>
                      <a:pt x="473393" y="16193"/>
                      <a:pt x="474345" y="16193"/>
                    </a:cubicBezTo>
                    <a:cubicBezTo>
                      <a:pt x="475297" y="16193"/>
                      <a:pt x="475297" y="16193"/>
                      <a:pt x="476250" y="16193"/>
                    </a:cubicBezTo>
                    <a:lnTo>
                      <a:pt x="476250" y="26670"/>
                    </a:lnTo>
                    <a:lnTo>
                      <a:pt x="473393" y="26670"/>
                    </a:lnTo>
                    <a:cubicBezTo>
                      <a:pt x="472440" y="26670"/>
                      <a:pt x="471488" y="26670"/>
                      <a:pt x="470535" y="27623"/>
                    </a:cubicBezTo>
                    <a:cubicBezTo>
                      <a:pt x="469583" y="28575"/>
                      <a:pt x="469583" y="29528"/>
                      <a:pt x="468630" y="30480"/>
                    </a:cubicBezTo>
                    <a:cubicBezTo>
                      <a:pt x="468630" y="31433"/>
                      <a:pt x="467678" y="32385"/>
                      <a:pt x="467678" y="33338"/>
                    </a:cubicBezTo>
                    <a:cubicBezTo>
                      <a:pt x="467678" y="34290"/>
                      <a:pt x="466725" y="34290"/>
                      <a:pt x="466725" y="35243"/>
                    </a:cubicBezTo>
                    <a:lnTo>
                      <a:pt x="477203" y="54293"/>
                    </a:lnTo>
                    <a:close/>
                    <a:moveTo>
                      <a:pt x="512445" y="54293"/>
                    </a:moveTo>
                    <a:lnTo>
                      <a:pt x="502920" y="54293"/>
                    </a:lnTo>
                    <a:lnTo>
                      <a:pt x="502920" y="31433"/>
                    </a:lnTo>
                    <a:lnTo>
                      <a:pt x="489585" y="54293"/>
                    </a:lnTo>
                    <a:lnTo>
                      <a:pt x="481965" y="54293"/>
                    </a:lnTo>
                    <a:lnTo>
                      <a:pt x="481965" y="16193"/>
                    </a:lnTo>
                    <a:lnTo>
                      <a:pt x="491490" y="16193"/>
                    </a:lnTo>
                    <a:lnTo>
                      <a:pt x="491490" y="37148"/>
                    </a:lnTo>
                    <a:lnTo>
                      <a:pt x="503872" y="16193"/>
                    </a:lnTo>
                    <a:lnTo>
                      <a:pt x="512445" y="16193"/>
                    </a:lnTo>
                    <a:lnTo>
                      <a:pt x="512445" y="54293"/>
                    </a:lnTo>
                    <a:close/>
                    <a:moveTo>
                      <a:pt x="552450" y="54293"/>
                    </a:moveTo>
                    <a:lnTo>
                      <a:pt x="542925" y="54293"/>
                    </a:lnTo>
                    <a:lnTo>
                      <a:pt x="542925" y="31433"/>
                    </a:lnTo>
                    <a:lnTo>
                      <a:pt x="529590" y="54293"/>
                    </a:lnTo>
                    <a:lnTo>
                      <a:pt x="521970" y="54293"/>
                    </a:lnTo>
                    <a:lnTo>
                      <a:pt x="521970" y="16193"/>
                    </a:lnTo>
                    <a:lnTo>
                      <a:pt x="531495" y="16193"/>
                    </a:lnTo>
                    <a:lnTo>
                      <a:pt x="531495" y="37148"/>
                    </a:lnTo>
                    <a:lnTo>
                      <a:pt x="543878" y="16193"/>
                    </a:lnTo>
                    <a:lnTo>
                      <a:pt x="552450" y="16193"/>
                    </a:lnTo>
                    <a:lnTo>
                      <a:pt x="552450" y="54293"/>
                    </a:lnTo>
                    <a:close/>
                    <a:moveTo>
                      <a:pt x="549593" y="0"/>
                    </a:moveTo>
                    <a:cubicBezTo>
                      <a:pt x="549593" y="3810"/>
                      <a:pt x="548640" y="6668"/>
                      <a:pt x="546735" y="8573"/>
                    </a:cubicBezTo>
                    <a:cubicBezTo>
                      <a:pt x="544830" y="10478"/>
                      <a:pt x="541973" y="12383"/>
                      <a:pt x="538163" y="12383"/>
                    </a:cubicBezTo>
                    <a:cubicBezTo>
                      <a:pt x="534353" y="12383"/>
                      <a:pt x="531495" y="11430"/>
                      <a:pt x="529590" y="8573"/>
                    </a:cubicBezTo>
                    <a:cubicBezTo>
                      <a:pt x="527685" y="6668"/>
                      <a:pt x="526733" y="2858"/>
                      <a:pt x="526733" y="0"/>
                    </a:cubicBezTo>
                    <a:lnTo>
                      <a:pt x="534353" y="0"/>
                    </a:lnTo>
                    <a:cubicBezTo>
                      <a:pt x="534353" y="1905"/>
                      <a:pt x="534353" y="3810"/>
                      <a:pt x="535305" y="4763"/>
                    </a:cubicBezTo>
                    <a:cubicBezTo>
                      <a:pt x="536258" y="5715"/>
                      <a:pt x="537210" y="6668"/>
                      <a:pt x="539115" y="6668"/>
                    </a:cubicBezTo>
                    <a:cubicBezTo>
                      <a:pt x="541020" y="6668"/>
                      <a:pt x="541973" y="5715"/>
                      <a:pt x="542925" y="4763"/>
                    </a:cubicBezTo>
                    <a:cubicBezTo>
                      <a:pt x="543878" y="3810"/>
                      <a:pt x="543878" y="1905"/>
                      <a:pt x="543878" y="0"/>
                    </a:cubicBezTo>
                    <a:lnTo>
                      <a:pt x="549593" y="0"/>
                    </a:lnTo>
                    <a:close/>
                    <a:moveTo>
                      <a:pt x="616268" y="4763"/>
                    </a:moveTo>
                    <a:lnTo>
                      <a:pt x="601980" y="44768"/>
                    </a:lnTo>
                    <a:cubicBezTo>
                      <a:pt x="601028" y="46673"/>
                      <a:pt x="600075" y="48578"/>
                      <a:pt x="599123" y="50483"/>
                    </a:cubicBezTo>
                    <a:cubicBezTo>
                      <a:pt x="598170" y="51435"/>
                      <a:pt x="597218" y="53340"/>
                      <a:pt x="595313" y="53340"/>
                    </a:cubicBezTo>
                    <a:cubicBezTo>
                      <a:pt x="594360" y="54293"/>
                      <a:pt x="593408" y="54293"/>
                      <a:pt x="591503" y="54293"/>
                    </a:cubicBezTo>
                    <a:cubicBezTo>
                      <a:pt x="590550" y="54293"/>
                      <a:pt x="589598" y="54293"/>
                      <a:pt x="587693" y="54293"/>
                    </a:cubicBezTo>
                    <a:cubicBezTo>
                      <a:pt x="586740" y="54293"/>
                      <a:pt x="584835" y="54293"/>
                      <a:pt x="582930" y="54293"/>
                    </a:cubicBezTo>
                    <a:cubicBezTo>
                      <a:pt x="581025" y="54293"/>
                      <a:pt x="580073" y="54293"/>
                      <a:pt x="579120" y="54293"/>
                    </a:cubicBezTo>
                    <a:lnTo>
                      <a:pt x="579120" y="42863"/>
                    </a:lnTo>
                    <a:lnTo>
                      <a:pt x="580073" y="42863"/>
                    </a:lnTo>
                    <a:cubicBezTo>
                      <a:pt x="580073" y="42863"/>
                      <a:pt x="581025" y="42863"/>
                      <a:pt x="581978" y="42863"/>
                    </a:cubicBezTo>
                    <a:cubicBezTo>
                      <a:pt x="582930" y="42863"/>
                      <a:pt x="583883" y="42863"/>
                      <a:pt x="584835" y="42863"/>
                    </a:cubicBezTo>
                    <a:cubicBezTo>
                      <a:pt x="586740" y="42863"/>
                      <a:pt x="587693" y="42863"/>
                      <a:pt x="589598" y="41910"/>
                    </a:cubicBezTo>
                    <a:cubicBezTo>
                      <a:pt x="590550" y="41910"/>
                      <a:pt x="591503" y="40958"/>
                      <a:pt x="591503" y="40005"/>
                    </a:cubicBezTo>
                    <a:lnTo>
                      <a:pt x="575310" y="2858"/>
                    </a:lnTo>
                    <a:lnTo>
                      <a:pt x="586740" y="2858"/>
                    </a:lnTo>
                    <a:lnTo>
                      <a:pt x="596265" y="26670"/>
                    </a:lnTo>
                    <a:lnTo>
                      <a:pt x="604838" y="2858"/>
                    </a:lnTo>
                    <a:lnTo>
                      <a:pt x="616268" y="4763"/>
                    </a:lnTo>
                    <a:close/>
                    <a:moveTo>
                      <a:pt x="651510" y="54293"/>
                    </a:moveTo>
                    <a:lnTo>
                      <a:pt x="641985" y="54293"/>
                    </a:lnTo>
                    <a:lnTo>
                      <a:pt x="641985" y="38100"/>
                    </a:lnTo>
                    <a:lnTo>
                      <a:pt x="630555" y="38100"/>
                    </a:lnTo>
                    <a:lnTo>
                      <a:pt x="630555" y="54293"/>
                    </a:lnTo>
                    <a:lnTo>
                      <a:pt x="621030" y="54293"/>
                    </a:lnTo>
                    <a:lnTo>
                      <a:pt x="621030" y="16193"/>
                    </a:lnTo>
                    <a:lnTo>
                      <a:pt x="630555" y="16193"/>
                    </a:lnTo>
                    <a:lnTo>
                      <a:pt x="630555" y="29528"/>
                    </a:lnTo>
                    <a:lnTo>
                      <a:pt x="641985" y="29528"/>
                    </a:lnTo>
                    <a:lnTo>
                      <a:pt x="641985" y="16193"/>
                    </a:lnTo>
                    <a:lnTo>
                      <a:pt x="651510" y="16193"/>
                    </a:lnTo>
                    <a:lnTo>
                      <a:pt x="651510" y="54293"/>
                    </a:lnTo>
                    <a:close/>
                    <a:moveTo>
                      <a:pt x="691515" y="54293"/>
                    </a:moveTo>
                    <a:lnTo>
                      <a:pt x="681990" y="54293"/>
                    </a:lnTo>
                    <a:lnTo>
                      <a:pt x="681990" y="31433"/>
                    </a:lnTo>
                    <a:lnTo>
                      <a:pt x="668655" y="54293"/>
                    </a:lnTo>
                    <a:lnTo>
                      <a:pt x="661035" y="54293"/>
                    </a:lnTo>
                    <a:lnTo>
                      <a:pt x="661035" y="16193"/>
                    </a:lnTo>
                    <a:lnTo>
                      <a:pt x="670560" y="16193"/>
                    </a:lnTo>
                    <a:lnTo>
                      <a:pt x="670560" y="37148"/>
                    </a:lnTo>
                    <a:lnTo>
                      <a:pt x="682943" y="16193"/>
                    </a:lnTo>
                    <a:lnTo>
                      <a:pt x="691515" y="16193"/>
                    </a:lnTo>
                    <a:lnTo>
                      <a:pt x="691515" y="54293"/>
                    </a:lnTo>
                    <a:close/>
                    <a:moveTo>
                      <a:pt x="730568" y="42863"/>
                    </a:moveTo>
                    <a:cubicBezTo>
                      <a:pt x="730568" y="44768"/>
                      <a:pt x="730568" y="46673"/>
                      <a:pt x="729615" y="47625"/>
                    </a:cubicBezTo>
                    <a:cubicBezTo>
                      <a:pt x="728663" y="48578"/>
                      <a:pt x="728663" y="50483"/>
                      <a:pt x="727710" y="51435"/>
                    </a:cubicBezTo>
                    <a:cubicBezTo>
                      <a:pt x="726758" y="52388"/>
                      <a:pt x="724853" y="53340"/>
                      <a:pt x="723900" y="54293"/>
                    </a:cubicBezTo>
                    <a:cubicBezTo>
                      <a:pt x="722948" y="54293"/>
                      <a:pt x="721043" y="55245"/>
                      <a:pt x="719138" y="55245"/>
                    </a:cubicBezTo>
                    <a:lnTo>
                      <a:pt x="701040" y="55245"/>
                    </a:lnTo>
                    <a:lnTo>
                      <a:pt x="701040" y="17145"/>
                    </a:lnTo>
                    <a:lnTo>
                      <a:pt x="719138" y="17145"/>
                    </a:lnTo>
                    <a:cubicBezTo>
                      <a:pt x="721043" y="17145"/>
                      <a:pt x="722948" y="17145"/>
                      <a:pt x="723900" y="17145"/>
                    </a:cubicBezTo>
                    <a:cubicBezTo>
                      <a:pt x="724853" y="17145"/>
                      <a:pt x="725805" y="18098"/>
                      <a:pt x="726758" y="18098"/>
                    </a:cubicBezTo>
                    <a:cubicBezTo>
                      <a:pt x="727710" y="19050"/>
                      <a:pt x="728663" y="20003"/>
                      <a:pt x="729615" y="20955"/>
                    </a:cubicBezTo>
                    <a:cubicBezTo>
                      <a:pt x="730568" y="21908"/>
                      <a:pt x="730568" y="23813"/>
                      <a:pt x="730568" y="24765"/>
                    </a:cubicBezTo>
                    <a:cubicBezTo>
                      <a:pt x="730568" y="26670"/>
                      <a:pt x="730568" y="28575"/>
                      <a:pt x="729615" y="29528"/>
                    </a:cubicBezTo>
                    <a:cubicBezTo>
                      <a:pt x="728663" y="30480"/>
                      <a:pt x="727710" y="32385"/>
                      <a:pt x="726758" y="32385"/>
                    </a:cubicBezTo>
                    <a:cubicBezTo>
                      <a:pt x="728663" y="33338"/>
                      <a:pt x="729615" y="34290"/>
                      <a:pt x="730568" y="35243"/>
                    </a:cubicBezTo>
                    <a:cubicBezTo>
                      <a:pt x="730568" y="39053"/>
                      <a:pt x="730568" y="40958"/>
                      <a:pt x="730568" y="42863"/>
                    </a:cubicBezTo>
                    <a:close/>
                    <a:moveTo>
                      <a:pt x="719138" y="28575"/>
                    </a:moveTo>
                    <a:cubicBezTo>
                      <a:pt x="719138" y="27623"/>
                      <a:pt x="719138" y="25718"/>
                      <a:pt x="718185" y="25718"/>
                    </a:cubicBezTo>
                    <a:cubicBezTo>
                      <a:pt x="717233" y="24765"/>
                      <a:pt x="716280" y="24765"/>
                      <a:pt x="715328" y="24765"/>
                    </a:cubicBezTo>
                    <a:lnTo>
                      <a:pt x="710565" y="24765"/>
                    </a:lnTo>
                    <a:lnTo>
                      <a:pt x="710565" y="32385"/>
                    </a:lnTo>
                    <a:lnTo>
                      <a:pt x="716280" y="32385"/>
                    </a:lnTo>
                    <a:cubicBezTo>
                      <a:pt x="717233" y="32385"/>
                      <a:pt x="718185" y="32385"/>
                      <a:pt x="719138" y="31433"/>
                    </a:cubicBezTo>
                    <a:cubicBezTo>
                      <a:pt x="719138" y="30480"/>
                      <a:pt x="719138" y="29528"/>
                      <a:pt x="719138" y="28575"/>
                    </a:cubicBezTo>
                    <a:close/>
                    <a:moveTo>
                      <a:pt x="721043" y="42863"/>
                    </a:moveTo>
                    <a:cubicBezTo>
                      <a:pt x="721043" y="40958"/>
                      <a:pt x="721043" y="40005"/>
                      <a:pt x="720090" y="39053"/>
                    </a:cubicBezTo>
                    <a:cubicBezTo>
                      <a:pt x="719138" y="38100"/>
                      <a:pt x="718185" y="38100"/>
                      <a:pt x="717233" y="38100"/>
                    </a:cubicBezTo>
                    <a:lnTo>
                      <a:pt x="710565" y="38100"/>
                    </a:lnTo>
                    <a:lnTo>
                      <a:pt x="710565" y="46673"/>
                    </a:lnTo>
                    <a:lnTo>
                      <a:pt x="717233" y="46673"/>
                    </a:lnTo>
                    <a:cubicBezTo>
                      <a:pt x="718185" y="46673"/>
                      <a:pt x="719138" y="46673"/>
                      <a:pt x="720090" y="45720"/>
                    </a:cubicBezTo>
                    <a:cubicBezTo>
                      <a:pt x="720090" y="45720"/>
                      <a:pt x="721043" y="43815"/>
                      <a:pt x="721043" y="42863"/>
                    </a:cubicBezTo>
                    <a:close/>
                    <a:moveTo>
                      <a:pt x="767715" y="38100"/>
                    </a:moveTo>
                    <a:lnTo>
                      <a:pt x="745808" y="38100"/>
                    </a:lnTo>
                    <a:cubicBezTo>
                      <a:pt x="745808" y="40958"/>
                      <a:pt x="746760" y="43815"/>
                      <a:pt x="748665" y="44768"/>
                    </a:cubicBezTo>
                    <a:cubicBezTo>
                      <a:pt x="750570" y="46673"/>
                      <a:pt x="752475" y="46673"/>
                      <a:pt x="756285" y="46673"/>
                    </a:cubicBezTo>
                    <a:cubicBezTo>
                      <a:pt x="758190" y="46673"/>
                      <a:pt x="760095" y="46673"/>
                      <a:pt x="762000" y="45720"/>
                    </a:cubicBezTo>
                    <a:cubicBezTo>
                      <a:pt x="763905" y="44768"/>
                      <a:pt x="765810" y="43815"/>
                      <a:pt x="766763" y="42863"/>
                    </a:cubicBezTo>
                    <a:lnTo>
                      <a:pt x="767715" y="42863"/>
                    </a:lnTo>
                    <a:lnTo>
                      <a:pt x="767715" y="52388"/>
                    </a:lnTo>
                    <a:cubicBezTo>
                      <a:pt x="765810" y="53340"/>
                      <a:pt x="763905" y="54293"/>
                      <a:pt x="761048" y="55245"/>
                    </a:cubicBezTo>
                    <a:cubicBezTo>
                      <a:pt x="759143" y="56198"/>
                      <a:pt x="757238" y="56198"/>
                      <a:pt x="754380" y="56198"/>
                    </a:cubicBezTo>
                    <a:cubicBezTo>
                      <a:pt x="748665" y="56198"/>
                      <a:pt x="743903" y="54293"/>
                      <a:pt x="740093" y="51435"/>
                    </a:cubicBezTo>
                    <a:cubicBezTo>
                      <a:pt x="737235" y="47625"/>
                      <a:pt x="735330" y="42863"/>
                      <a:pt x="735330" y="37148"/>
                    </a:cubicBezTo>
                    <a:cubicBezTo>
                      <a:pt x="735330" y="30480"/>
                      <a:pt x="737235" y="25718"/>
                      <a:pt x="740093" y="21908"/>
                    </a:cubicBezTo>
                    <a:cubicBezTo>
                      <a:pt x="742950" y="18098"/>
                      <a:pt x="747713" y="16193"/>
                      <a:pt x="752475" y="16193"/>
                    </a:cubicBezTo>
                    <a:cubicBezTo>
                      <a:pt x="757238" y="16193"/>
                      <a:pt x="761048" y="18098"/>
                      <a:pt x="763905" y="20955"/>
                    </a:cubicBezTo>
                    <a:cubicBezTo>
                      <a:pt x="766763" y="23813"/>
                      <a:pt x="767715" y="28575"/>
                      <a:pt x="767715" y="34290"/>
                    </a:cubicBezTo>
                    <a:lnTo>
                      <a:pt x="767715" y="38100"/>
                    </a:lnTo>
                    <a:close/>
                    <a:moveTo>
                      <a:pt x="758190" y="30480"/>
                    </a:moveTo>
                    <a:cubicBezTo>
                      <a:pt x="758190" y="27623"/>
                      <a:pt x="757238" y="25718"/>
                      <a:pt x="756285" y="24765"/>
                    </a:cubicBezTo>
                    <a:cubicBezTo>
                      <a:pt x="755333" y="23813"/>
                      <a:pt x="753428" y="22860"/>
                      <a:pt x="751523" y="22860"/>
                    </a:cubicBezTo>
                    <a:cubicBezTo>
                      <a:pt x="749618" y="22860"/>
                      <a:pt x="747713" y="23813"/>
                      <a:pt x="746760" y="24765"/>
                    </a:cubicBezTo>
                    <a:cubicBezTo>
                      <a:pt x="745808" y="25718"/>
                      <a:pt x="744855" y="27623"/>
                      <a:pt x="744855" y="30480"/>
                    </a:cubicBezTo>
                    <a:lnTo>
                      <a:pt x="758190" y="30480"/>
                    </a:lnTo>
                    <a:close/>
                    <a:moveTo>
                      <a:pt x="805815" y="35243"/>
                    </a:moveTo>
                    <a:cubicBezTo>
                      <a:pt x="805815" y="38100"/>
                      <a:pt x="805815" y="40958"/>
                      <a:pt x="804863" y="43815"/>
                    </a:cubicBezTo>
                    <a:cubicBezTo>
                      <a:pt x="803910" y="46673"/>
                      <a:pt x="802958" y="48578"/>
                      <a:pt x="802005" y="50483"/>
                    </a:cubicBezTo>
                    <a:cubicBezTo>
                      <a:pt x="801052" y="52388"/>
                      <a:pt x="799148" y="53340"/>
                      <a:pt x="797243" y="54293"/>
                    </a:cubicBezTo>
                    <a:cubicBezTo>
                      <a:pt x="795338" y="55245"/>
                      <a:pt x="793433" y="55245"/>
                      <a:pt x="791527" y="55245"/>
                    </a:cubicBezTo>
                    <a:cubicBezTo>
                      <a:pt x="789623" y="55245"/>
                      <a:pt x="788670" y="55245"/>
                      <a:pt x="786765" y="54293"/>
                    </a:cubicBezTo>
                    <a:cubicBezTo>
                      <a:pt x="785813" y="54293"/>
                      <a:pt x="783908" y="53340"/>
                      <a:pt x="782955" y="52388"/>
                    </a:cubicBezTo>
                    <a:lnTo>
                      <a:pt x="782955" y="68580"/>
                    </a:lnTo>
                    <a:lnTo>
                      <a:pt x="773430" y="68580"/>
                    </a:lnTo>
                    <a:lnTo>
                      <a:pt x="773430" y="17145"/>
                    </a:lnTo>
                    <a:lnTo>
                      <a:pt x="782955" y="17145"/>
                    </a:lnTo>
                    <a:lnTo>
                      <a:pt x="782955" y="20955"/>
                    </a:lnTo>
                    <a:cubicBezTo>
                      <a:pt x="784860" y="19050"/>
                      <a:pt x="785813" y="18098"/>
                      <a:pt x="787718" y="17145"/>
                    </a:cubicBezTo>
                    <a:cubicBezTo>
                      <a:pt x="789623" y="16193"/>
                      <a:pt x="791527" y="16193"/>
                      <a:pt x="793433" y="16193"/>
                    </a:cubicBezTo>
                    <a:cubicBezTo>
                      <a:pt x="797243" y="16193"/>
                      <a:pt x="800100" y="18098"/>
                      <a:pt x="802005" y="20955"/>
                    </a:cubicBezTo>
                    <a:cubicBezTo>
                      <a:pt x="804863" y="24765"/>
                      <a:pt x="805815" y="29528"/>
                      <a:pt x="805815" y="35243"/>
                    </a:cubicBezTo>
                    <a:close/>
                    <a:moveTo>
                      <a:pt x="796290" y="35243"/>
                    </a:moveTo>
                    <a:cubicBezTo>
                      <a:pt x="796290" y="31433"/>
                      <a:pt x="795338" y="28575"/>
                      <a:pt x="794385" y="27623"/>
                    </a:cubicBezTo>
                    <a:cubicBezTo>
                      <a:pt x="793433" y="25718"/>
                      <a:pt x="791527" y="24765"/>
                      <a:pt x="789623" y="24765"/>
                    </a:cubicBezTo>
                    <a:cubicBezTo>
                      <a:pt x="788670" y="24765"/>
                      <a:pt x="787718" y="24765"/>
                      <a:pt x="786765" y="25718"/>
                    </a:cubicBezTo>
                    <a:cubicBezTo>
                      <a:pt x="785813" y="25718"/>
                      <a:pt x="784860" y="26670"/>
                      <a:pt x="783908" y="27623"/>
                    </a:cubicBezTo>
                    <a:lnTo>
                      <a:pt x="783908" y="46673"/>
                    </a:lnTo>
                    <a:cubicBezTo>
                      <a:pt x="784860" y="46673"/>
                      <a:pt x="784860" y="47625"/>
                      <a:pt x="785813" y="47625"/>
                    </a:cubicBezTo>
                    <a:cubicBezTo>
                      <a:pt x="786765" y="47625"/>
                      <a:pt x="787718" y="47625"/>
                      <a:pt x="787718" y="47625"/>
                    </a:cubicBezTo>
                    <a:cubicBezTo>
                      <a:pt x="790575" y="47625"/>
                      <a:pt x="792480" y="46673"/>
                      <a:pt x="793433" y="44768"/>
                    </a:cubicBezTo>
                    <a:cubicBezTo>
                      <a:pt x="795338" y="41910"/>
                      <a:pt x="796290" y="39053"/>
                      <a:pt x="796290" y="35243"/>
                    </a:cubicBezTo>
                    <a:close/>
                    <a:moveTo>
                      <a:pt x="828675" y="56198"/>
                    </a:moveTo>
                    <a:cubicBezTo>
                      <a:pt x="825818" y="56198"/>
                      <a:pt x="823913" y="56198"/>
                      <a:pt x="821055" y="55245"/>
                    </a:cubicBezTo>
                    <a:cubicBezTo>
                      <a:pt x="819150" y="54293"/>
                      <a:pt x="817245" y="53340"/>
                      <a:pt x="815340" y="51435"/>
                    </a:cubicBezTo>
                    <a:cubicBezTo>
                      <a:pt x="813435" y="49530"/>
                      <a:pt x="812483" y="47625"/>
                      <a:pt x="811530" y="44768"/>
                    </a:cubicBezTo>
                    <a:cubicBezTo>
                      <a:pt x="810577" y="41910"/>
                      <a:pt x="810577" y="39053"/>
                      <a:pt x="810577" y="36195"/>
                    </a:cubicBezTo>
                    <a:cubicBezTo>
                      <a:pt x="810577" y="32385"/>
                      <a:pt x="810577" y="29528"/>
                      <a:pt x="811530" y="26670"/>
                    </a:cubicBezTo>
                    <a:cubicBezTo>
                      <a:pt x="812483" y="23813"/>
                      <a:pt x="813435" y="21908"/>
                      <a:pt x="815340" y="20003"/>
                    </a:cubicBezTo>
                    <a:cubicBezTo>
                      <a:pt x="817245" y="18098"/>
                      <a:pt x="819150" y="17145"/>
                      <a:pt x="821055" y="16193"/>
                    </a:cubicBezTo>
                    <a:cubicBezTo>
                      <a:pt x="822960" y="15240"/>
                      <a:pt x="825818" y="15240"/>
                      <a:pt x="827723" y="15240"/>
                    </a:cubicBezTo>
                    <a:cubicBezTo>
                      <a:pt x="829627" y="15240"/>
                      <a:pt x="831533" y="15240"/>
                      <a:pt x="833438" y="16193"/>
                    </a:cubicBezTo>
                    <a:cubicBezTo>
                      <a:pt x="835343" y="17145"/>
                      <a:pt x="837248" y="17145"/>
                      <a:pt x="838200" y="18098"/>
                    </a:cubicBezTo>
                    <a:lnTo>
                      <a:pt x="838200" y="28575"/>
                    </a:lnTo>
                    <a:lnTo>
                      <a:pt x="837248" y="28575"/>
                    </a:lnTo>
                    <a:cubicBezTo>
                      <a:pt x="837248" y="28575"/>
                      <a:pt x="836295" y="27623"/>
                      <a:pt x="836295" y="27623"/>
                    </a:cubicBezTo>
                    <a:cubicBezTo>
                      <a:pt x="835343" y="26670"/>
                      <a:pt x="835343" y="26670"/>
                      <a:pt x="834390" y="25718"/>
                    </a:cubicBezTo>
                    <a:cubicBezTo>
                      <a:pt x="833438" y="24765"/>
                      <a:pt x="832485" y="24765"/>
                      <a:pt x="831533" y="24765"/>
                    </a:cubicBezTo>
                    <a:cubicBezTo>
                      <a:pt x="830580" y="24765"/>
                      <a:pt x="829627" y="23813"/>
                      <a:pt x="828675" y="23813"/>
                    </a:cubicBezTo>
                    <a:cubicBezTo>
                      <a:pt x="825818" y="23813"/>
                      <a:pt x="823913" y="24765"/>
                      <a:pt x="822960" y="26670"/>
                    </a:cubicBezTo>
                    <a:cubicBezTo>
                      <a:pt x="822008" y="28575"/>
                      <a:pt x="821055" y="31433"/>
                      <a:pt x="821055" y="35243"/>
                    </a:cubicBezTo>
                    <a:cubicBezTo>
                      <a:pt x="821055" y="39053"/>
                      <a:pt x="822008" y="41910"/>
                      <a:pt x="822960" y="43815"/>
                    </a:cubicBezTo>
                    <a:cubicBezTo>
                      <a:pt x="823913" y="45720"/>
                      <a:pt x="826770" y="46673"/>
                      <a:pt x="828675" y="46673"/>
                    </a:cubicBezTo>
                    <a:cubicBezTo>
                      <a:pt x="829627" y="46673"/>
                      <a:pt x="830580" y="46673"/>
                      <a:pt x="831533" y="45720"/>
                    </a:cubicBezTo>
                    <a:cubicBezTo>
                      <a:pt x="832485" y="45720"/>
                      <a:pt x="833438" y="44768"/>
                      <a:pt x="834390" y="44768"/>
                    </a:cubicBezTo>
                    <a:cubicBezTo>
                      <a:pt x="835343" y="44768"/>
                      <a:pt x="835343" y="43815"/>
                      <a:pt x="836295" y="43815"/>
                    </a:cubicBezTo>
                    <a:cubicBezTo>
                      <a:pt x="836295" y="42863"/>
                      <a:pt x="837248" y="42863"/>
                      <a:pt x="837248" y="41910"/>
                    </a:cubicBezTo>
                    <a:lnTo>
                      <a:pt x="838200" y="41910"/>
                    </a:lnTo>
                    <a:lnTo>
                      <a:pt x="838200" y="52388"/>
                    </a:lnTo>
                    <a:cubicBezTo>
                      <a:pt x="836295" y="53340"/>
                      <a:pt x="835343" y="54293"/>
                      <a:pt x="833438" y="54293"/>
                    </a:cubicBezTo>
                    <a:cubicBezTo>
                      <a:pt x="832485" y="55245"/>
                      <a:pt x="830580" y="56198"/>
                      <a:pt x="828675" y="56198"/>
                    </a:cubicBezTo>
                    <a:close/>
                    <a:moveTo>
                      <a:pt x="876300" y="54293"/>
                    </a:moveTo>
                    <a:lnTo>
                      <a:pt x="866775" y="54293"/>
                    </a:lnTo>
                    <a:lnTo>
                      <a:pt x="866775" y="31433"/>
                    </a:lnTo>
                    <a:lnTo>
                      <a:pt x="853440" y="54293"/>
                    </a:lnTo>
                    <a:lnTo>
                      <a:pt x="845820" y="54293"/>
                    </a:lnTo>
                    <a:lnTo>
                      <a:pt x="845820" y="16193"/>
                    </a:lnTo>
                    <a:lnTo>
                      <a:pt x="855345" y="16193"/>
                    </a:lnTo>
                    <a:lnTo>
                      <a:pt x="855345" y="37148"/>
                    </a:lnTo>
                    <a:lnTo>
                      <a:pt x="867727" y="16193"/>
                    </a:lnTo>
                    <a:lnTo>
                      <a:pt x="876300" y="16193"/>
                    </a:lnTo>
                    <a:lnTo>
                      <a:pt x="876300" y="54293"/>
                    </a:lnTo>
                    <a:close/>
                    <a:moveTo>
                      <a:pt x="910590" y="24765"/>
                    </a:moveTo>
                    <a:lnTo>
                      <a:pt x="901065" y="24765"/>
                    </a:lnTo>
                    <a:lnTo>
                      <a:pt x="901065" y="54293"/>
                    </a:lnTo>
                    <a:lnTo>
                      <a:pt x="891540" y="54293"/>
                    </a:lnTo>
                    <a:lnTo>
                      <a:pt x="891540" y="24765"/>
                    </a:lnTo>
                    <a:lnTo>
                      <a:pt x="882015" y="24765"/>
                    </a:lnTo>
                    <a:lnTo>
                      <a:pt x="882015" y="16193"/>
                    </a:lnTo>
                    <a:lnTo>
                      <a:pt x="910590" y="16193"/>
                    </a:lnTo>
                    <a:lnTo>
                      <a:pt x="910590" y="24765"/>
                    </a:lnTo>
                    <a:close/>
                    <a:moveTo>
                      <a:pt x="944880" y="38100"/>
                    </a:moveTo>
                    <a:lnTo>
                      <a:pt x="922973" y="38100"/>
                    </a:lnTo>
                    <a:cubicBezTo>
                      <a:pt x="922973" y="40958"/>
                      <a:pt x="923925" y="43815"/>
                      <a:pt x="925830" y="44768"/>
                    </a:cubicBezTo>
                    <a:cubicBezTo>
                      <a:pt x="927735" y="46673"/>
                      <a:pt x="929640" y="46673"/>
                      <a:pt x="933450" y="46673"/>
                    </a:cubicBezTo>
                    <a:cubicBezTo>
                      <a:pt x="935355" y="46673"/>
                      <a:pt x="937260" y="46673"/>
                      <a:pt x="939165" y="45720"/>
                    </a:cubicBezTo>
                    <a:cubicBezTo>
                      <a:pt x="941070" y="44768"/>
                      <a:pt x="942975" y="43815"/>
                      <a:pt x="943927" y="42863"/>
                    </a:cubicBezTo>
                    <a:lnTo>
                      <a:pt x="944880" y="42863"/>
                    </a:lnTo>
                    <a:lnTo>
                      <a:pt x="944880" y="52388"/>
                    </a:lnTo>
                    <a:cubicBezTo>
                      <a:pt x="942975" y="53340"/>
                      <a:pt x="941070" y="54293"/>
                      <a:pt x="938213" y="55245"/>
                    </a:cubicBezTo>
                    <a:cubicBezTo>
                      <a:pt x="936308" y="56198"/>
                      <a:pt x="934402" y="56198"/>
                      <a:pt x="931545" y="56198"/>
                    </a:cubicBezTo>
                    <a:cubicBezTo>
                      <a:pt x="925830" y="56198"/>
                      <a:pt x="921068" y="54293"/>
                      <a:pt x="917258" y="51435"/>
                    </a:cubicBezTo>
                    <a:cubicBezTo>
                      <a:pt x="914400" y="47625"/>
                      <a:pt x="912495" y="42863"/>
                      <a:pt x="912495" y="37148"/>
                    </a:cubicBezTo>
                    <a:cubicBezTo>
                      <a:pt x="912495" y="30480"/>
                      <a:pt x="914400" y="25718"/>
                      <a:pt x="917258" y="21908"/>
                    </a:cubicBezTo>
                    <a:cubicBezTo>
                      <a:pt x="920115" y="18098"/>
                      <a:pt x="924877" y="16193"/>
                      <a:pt x="929640" y="16193"/>
                    </a:cubicBezTo>
                    <a:cubicBezTo>
                      <a:pt x="934402" y="16193"/>
                      <a:pt x="938213" y="18098"/>
                      <a:pt x="941070" y="20955"/>
                    </a:cubicBezTo>
                    <a:cubicBezTo>
                      <a:pt x="943927" y="23813"/>
                      <a:pt x="944880" y="28575"/>
                      <a:pt x="944880" y="34290"/>
                    </a:cubicBezTo>
                    <a:lnTo>
                      <a:pt x="944880" y="38100"/>
                    </a:lnTo>
                    <a:close/>
                    <a:moveTo>
                      <a:pt x="935355" y="30480"/>
                    </a:moveTo>
                    <a:cubicBezTo>
                      <a:pt x="935355" y="27623"/>
                      <a:pt x="934402" y="25718"/>
                      <a:pt x="933450" y="24765"/>
                    </a:cubicBezTo>
                    <a:cubicBezTo>
                      <a:pt x="932498" y="23813"/>
                      <a:pt x="930593" y="22860"/>
                      <a:pt x="928688" y="22860"/>
                    </a:cubicBezTo>
                    <a:cubicBezTo>
                      <a:pt x="926783" y="22860"/>
                      <a:pt x="924877" y="23813"/>
                      <a:pt x="923925" y="24765"/>
                    </a:cubicBezTo>
                    <a:cubicBezTo>
                      <a:pt x="922973" y="25718"/>
                      <a:pt x="922020" y="27623"/>
                      <a:pt x="922020" y="30480"/>
                    </a:cubicBezTo>
                    <a:lnTo>
                      <a:pt x="935355" y="30480"/>
                    </a:lnTo>
                    <a:close/>
                    <a:moveTo>
                      <a:pt x="976313" y="24765"/>
                    </a:moveTo>
                    <a:lnTo>
                      <a:pt x="966788" y="24765"/>
                    </a:lnTo>
                    <a:lnTo>
                      <a:pt x="966788" y="54293"/>
                    </a:lnTo>
                    <a:lnTo>
                      <a:pt x="957263" y="54293"/>
                    </a:lnTo>
                    <a:lnTo>
                      <a:pt x="957263" y="24765"/>
                    </a:lnTo>
                    <a:lnTo>
                      <a:pt x="947738" y="24765"/>
                    </a:lnTo>
                    <a:lnTo>
                      <a:pt x="947738" y="16193"/>
                    </a:lnTo>
                    <a:lnTo>
                      <a:pt x="976313" y="16193"/>
                    </a:lnTo>
                    <a:lnTo>
                      <a:pt x="976313" y="24765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16" name="Прямоугольник: скругленные углы 35">
              <a:extLst>
                <a:ext uri="{FF2B5EF4-FFF2-40B4-BE49-F238E27FC236}">
                  <a16:creationId xmlns:a16="http://schemas.microsoft.com/office/drawing/2014/main" id="{20FCA5E3-90E8-CC76-9A5C-EFFE8F001343}"/>
                </a:ext>
              </a:extLst>
            </p:cNvPr>
            <p:cNvSpPr/>
            <p:nvPr/>
          </p:nvSpPr>
          <p:spPr bwMode="auto">
            <a:xfrm>
              <a:off x="1228725" y="3695801"/>
              <a:ext cx="746125" cy="647761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17" name="Прямоугольник: скругленные углы 37">
              <a:extLst>
                <a:ext uri="{FF2B5EF4-FFF2-40B4-BE49-F238E27FC236}">
                  <a16:creationId xmlns:a16="http://schemas.microsoft.com/office/drawing/2014/main" id="{CFCEC9F3-A972-2576-9332-9D983F366F64}"/>
                </a:ext>
              </a:extLst>
            </p:cNvPr>
            <p:cNvSpPr/>
            <p:nvPr/>
          </p:nvSpPr>
          <p:spPr bwMode="auto">
            <a:xfrm>
              <a:off x="1228725" y="4476924"/>
              <a:ext cx="746125" cy="63664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18" name="Прямоугольник: скругленные углы 39">
              <a:extLst>
                <a:ext uri="{FF2B5EF4-FFF2-40B4-BE49-F238E27FC236}">
                  <a16:creationId xmlns:a16="http://schemas.microsoft.com/office/drawing/2014/main" id="{EFE880E5-63F0-B566-CC7A-4A3DC6B246AF}"/>
                </a:ext>
              </a:extLst>
            </p:cNvPr>
            <p:cNvSpPr/>
            <p:nvPr/>
          </p:nvSpPr>
          <p:spPr bwMode="auto">
            <a:xfrm>
              <a:off x="1228725" y="5231058"/>
              <a:ext cx="746125" cy="63823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pic>
          <p:nvPicPr>
            <p:cNvPr id="21517" name="Рисунок 50">
              <a:extLst>
                <a:ext uri="{FF2B5EF4-FFF2-40B4-BE49-F238E27FC236}">
                  <a16:creationId xmlns:a16="http://schemas.microsoft.com/office/drawing/2014/main" id="{64F6FE59-7966-5A16-4B9D-CDF7CB00B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146" y="3735652"/>
              <a:ext cx="495411" cy="59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Рисунок 52">
              <a:extLst>
                <a:ext uri="{FF2B5EF4-FFF2-40B4-BE49-F238E27FC236}">
                  <a16:creationId xmlns:a16="http://schemas.microsoft.com/office/drawing/2014/main" id="{2642F056-B5D7-DDD3-7330-927AD76A8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778" y="5231758"/>
              <a:ext cx="717034" cy="63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Рисунок 54">
              <a:extLst>
                <a:ext uri="{FF2B5EF4-FFF2-40B4-BE49-F238E27FC236}">
                  <a16:creationId xmlns:a16="http://schemas.microsoft.com/office/drawing/2014/main" id="{10C30A35-259F-2995-5429-59E5E5C5C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544" y="4569462"/>
              <a:ext cx="499745" cy="49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Рисунок 56">
              <a:extLst>
                <a:ext uri="{FF2B5EF4-FFF2-40B4-BE49-F238E27FC236}">
                  <a16:creationId xmlns:a16="http://schemas.microsoft.com/office/drawing/2014/main" id="{078ECCEC-159C-02EF-A2B1-C5A553A1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189"/>
              <a:ext cx="12192000" cy="43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1" name="Прямоугольник 30">
              <a:extLst>
                <a:ext uri="{FF2B5EF4-FFF2-40B4-BE49-F238E27FC236}">
                  <a16:creationId xmlns:a16="http://schemas.microsoft.com/office/drawing/2014/main" id="{6589ADDA-3D03-0093-D2C1-B1F114E2A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729" y="1366476"/>
              <a:ext cx="938004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Полный цикл разработки и изготовления режущего инструмента, в том числе нанесение износостойких покрытий, проведение испытаний и диагностика</a:t>
              </a:r>
            </a:p>
          </p:txBody>
        </p:sp>
        <p:sp>
          <p:nvSpPr>
            <p:cNvPr id="21522" name="Прямоугольник 31">
              <a:extLst>
                <a:ext uri="{FF2B5EF4-FFF2-40B4-BE49-F238E27FC236}">
                  <a16:creationId xmlns:a16="http://schemas.microsoft.com/office/drawing/2014/main" id="{E943B0D1-6BBF-C954-392F-985355B5F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30" y="2877312"/>
              <a:ext cx="936904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Разработка и нанесение новых износостойких наноструктурированных покрытий на режущий инструмент, изделия машиностроения и медицины</a:t>
              </a:r>
            </a:p>
          </p:txBody>
        </p:sp>
        <p:pic>
          <p:nvPicPr>
            <p:cNvPr id="21523" name="Рисунок 12" descr="Полотно пилы">
              <a:extLst>
                <a:ext uri="{FF2B5EF4-FFF2-40B4-BE49-F238E27FC236}">
                  <a16:creationId xmlns:a16="http://schemas.microsoft.com/office/drawing/2014/main" id="{862D8F67-3ED4-E8DF-8C1D-CC8CF3699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927" y="1438855"/>
              <a:ext cx="594174" cy="594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Прямоугольник: скругленные углы 32">
              <a:extLst>
                <a:ext uri="{FF2B5EF4-FFF2-40B4-BE49-F238E27FC236}">
                  <a16:creationId xmlns:a16="http://schemas.microsoft.com/office/drawing/2014/main" id="{7F3AD26B-637B-0EF4-2035-D727FA0E0639}"/>
                </a:ext>
              </a:extLst>
            </p:cNvPr>
            <p:cNvSpPr/>
            <p:nvPr/>
          </p:nvSpPr>
          <p:spPr bwMode="auto">
            <a:xfrm>
              <a:off x="1228725" y="1412762"/>
              <a:ext cx="746125" cy="6461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pic>
          <p:nvPicPr>
            <p:cNvPr id="21525" name="Рисунок 14" descr="Колба">
              <a:extLst>
                <a:ext uri="{FF2B5EF4-FFF2-40B4-BE49-F238E27FC236}">
                  <a16:creationId xmlns:a16="http://schemas.microsoft.com/office/drawing/2014/main" id="{52EFE61F-E5A3-D5A9-FE94-2020934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146" y="2998758"/>
              <a:ext cx="528967" cy="528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Рисунок 16" descr="Диаграмма Венна">
              <a:extLst>
                <a:ext uri="{FF2B5EF4-FFF2-40B4-BE49-F238E27FC236}">
                  <a16:creationId xmlns:a16="http://schemas.microsoft.com/office/drawing/2014/main" id="{FBFAF52E-E344-218C-F96B-289B186B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66" y="2191338"/>
              <a:ext cx="633096" cy="63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Прямоугольник: скругленные углы 32">
              <a:extLst>
                <a:ext uri="{FF2B5EF4-FFF2-40B4-BE49-F238E27FC236}">
                  <a16:creationId xmlns:a16="http://schemas.microsoft.com/office/drawing/2014/main" id="{E8EAD5FA-487F-3BF5-F6EC-E61EFA61F214}"/>
                </a:ext>
              </a:extLst>
            </p:cNvPr>
            <p:cNvSpPr/>
            <p:nvPr/>
          </p:nvSpPr>
          <p:spPr bwMode="auto">
            <a:xfrm>
              <a:off x="1241425" y="2181184"/>
              <a:ext cx="746125" cy="6461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30" name="Прямоугольник: скругленные углы 39">
              <a:extLst>
                <a:ext uri="{FF2B5EF4-FFF2-40B4-BE49-F238E27FC236}">
                  <a16:creationId xmlns:a16="http://schemas.microsoft.com/office/drawing/2014/main" id="{6798E8F3-ABD5-7AB0-8F02-2CB3A7F30598}"/>
                </a:ext>
              </a:extLst>
            </p:cNvPr>
            <p:cNvSpPr/>
            <p:nvPr/>
          </p:nvSpPr>
          <p:spPr bwMode="auto">
            <a:xfrm>
              <a:off x="1241425" y="5959788"/>
              <a:ext cx="746125" cy="63823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A5A5A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00" kern="0"/>
            </a:p>
          </p:txBody>
        </p:sp>
        <p:sp>
          <p:nvSpPr>
            <p:cNvPr id="21529" name="Прямоугольник 1">
              <a:extLst>
                <a:ext uri="{FF2B5EF4-FFF2-40B4-BE49-F238E27FC236}">
                  <a16:creationId xmlns:a16="http://schemas.microsoft.com/office/drawing/2014/main" id="{F2336318-D0AD-3A61-3D35-10FD03C16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734" y="5852260"/>
              <a:ext cx="9371042" cy="707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2000">
                  <a:latin typeface="Bahnschrift Light SemiCondensed" panose="020B0502040204020203" pitchFamily="34" charset="0"/>
                </a:rPr>
                <a:t>Разработка систем мониторинга и диагностики состояния процессов формообразования инструментальных и конструкционных материалов на основе керамик   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532DAFD-0889-41C5-B127-E417191E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44222" y="6004566"/>
              <a:ext cx="560259" cy="55940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>
            <a:extLst>
              <a:ext uri="{FF2B5EF4-FFF2-40B4-BE49-F238E27FC236}">
                <a16:creationId xmlns:a16="http://schemas.microsoft.com/office/drawing/2014/main" id="{DD94CEB3-3DB7-4BEE-407A-51CBB12A9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701675"/>
            <a:ext cx="11545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101075"/>
                </a:solidFill>
                <a:latin typeface="Arial Black" panose="020B0604020202020204" pitchFamily="34" charset="0"/>
              </a:rPr>
              <a:t>Полный цикл разработки и изготовления режущего инструмента</a:t>
            </a:r>
            <a:endParaRPr lang="ru-RU" altLang="ru-RU" sz="1800"/>
          </a:p>
        </p:txBody>
      </p:sp>
      <p:sp>
        <p:nvSpPr>
          <p:cNvPr id="22531" name="Прямоугольник 10">
            <a:extLst>
              <a:ext uri="{FF2B5EF4-FFF2-40B4-BE49-F238E27FC236}">
                <a16:creationId xmlns:a16="http://schemas.microsoft.com/office/drawing/2014/main" id="{0A3674FE-9025-7825-694A-3839E55CE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163638"/>
            <a:ext cx="11398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Подготовка исходной шихты и спекание наноструктурированных материалов с прорывным комплексом физико-механических свойств, обработка поверхности и нанесение износостойких наноструктурированных покрытий</a:t>
            </a:r>
            <a:endParaRPr lang="en-US" altLang="ru-RU" sz="1600" b="1">
              <a:latin typeface="Arial" panose="020B0604020202020204" pitchFamily="34" charset="0"/>
            </a:endParaRPr>
          </a:p>
        </p:txBody>
      </p:sp>
      <p:pic>
        <p:nvPicPr>
          <p:cNvPr id="22532" name="Рисунок 34">
            <a:extLst>
              <a:ext uri="{FF2B5EF4-FFF2-40B4-BE49-F238E27FC236}">
                <a16:creationId xmlns:a16="http://schemas.microsoft.com/office/drawing/2014/main" id="{7DE08B6A-AFEC-7679-29B5-A1E14DFF2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CERATIZIT | Страсть к твердым сплавам">
            <a:extLst>
              <a:ext uri="{FF2B5EF4-FFF2-40B4-BE49-F238E27FC236}">
                <a16:creationId xmlns:a16="http://schemas.microsoft.com/office/drawing/2014/main" id="{AA8E27DA-36EB-169A-5CA5-9E7F30BD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 b="23174"/>
          <a:stretch>
            <a:fillRect/>
          </a:stretch>
        </p:blipFill>
        <p:spPr bwMode="auto">
          <a:xfrm>
            <a:off x="379413" y="1995488"/>
            <a:ext cx="24066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Tungsten Carbide Ready-to-Press Powder | Western Minmetals (SC) Corporation">
            <a:extLst>
              <a:ext uri="{FF2B5EF4-FFF2-40B4-BE49-F238E27FC236}">
                <a16:creationId xmlns:a16="http://schemas.microsoft.com/office/drawing/2014/main" id="{0000D2AC-9290-C2FE-136E-625C4626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1965325"/>
            <a:ext cx="1484313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Long Life Tungsten Carbide PCB Rod Wholesale - China Carbide Pcb Rod, Wear  Resistant Tungsten Carbide Solid Rods | Made-in-China.com">
            <a:extLst>
              <a:ext uri="{FF2B5EF4-FFF2-40B4-BE49-F238E27FC236}">
                <a16:creationId xmlns:a16="http://schemas.microsoft.com/office/drawing/2014/main" id="{1A68CAB5-900C-2B35-C7DA-7B860F5C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995488"/>
            <a:ext cx="175101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Печь для термообработки - COV - PVA TePla Group - для спекания / для пайки  / с вращающейся ретортой">
            <a:extLst>
              <a:ext uri="{FF2B5EF4-FFF2-40B4-BE49-F238E27FC236}">
                <a16:creationId xmlns:a16="http://schemas.microsoft.com/office/drawing/2014/main" id="{BF9B3120-8EF6-C7D0-846D-8A0A76B2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1990725"/>
            <a:ext cx="25431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Sabre machine">
            <a:extLst>
              <a:ext uri="{FF2B5EF4-FFF2-40B4-BE49-F238E27FC236}">
                <a16:creationId xmlns:a16="http://schemas.microsoft.com/office/drawing/2014/main" id="{9E8CD5AA-AF17-765D-35E6-3B55611D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3" r="18585"/>
          <a:stretch>
            <a:fillRect/>
          </a:stretch>
        </p:blipFill>
        <p:spPr bwMode="auto">
          <a:xfrm>
            <a:off x="508000" y="3978275"/>
            <a:ext cx="215106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" descr="PLATIT AG : Промышленные станки и оборудование - DirectIndustry">
            <a:extLst>
              <a:ext uri="{FF2B5EF4-FFF2-40B4-BE49-F238E27FC236}">
                <a16:creationId xmlns:a16="http://schemas.microsoft.com/office/drawing/2014/main" id="{CB917AEE-F13E-3744-B11F-7B4BCDDF3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r="10387"/>
          <a:stretch>
            <a:fillRect/>
          </a:stretch>
        </p:blipFill>
        <p:spPr bwMode="auto">
          <a:xfrm>
            <a:off x="3157538" y="3935413"/>
            <a:ext cx="1868487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" descr="Фрезеровка по металлу услуга на заказ | фрезеровочные работы ЧПУ">
            <a:extLst>
              <a:ext uri="{FF2B5EF4-FFF2-40B4-BE49-F238E27FC236}">
                <a16:creationId xmlns:a16="http://schemas.microsoft.com/office/drawing/2014/main" id="{7BDC5A77-6773-A10C-ED18-BE097879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4165600"/>
            <a:ext cx="28225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13">
            <a:extLst>
              <a:ext uri="{FF2B5EF4-FFF2-40B4-BE49-F238E27FC236}">
                <a16:creationId xmlns:a16="http://schemas.microsoft.com/office/drawing/2014/main" id="{E03B3EB5-3B3D-9E2B-B8CB-F6C1BE41A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390900"/>
            <a:ext cx="2151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Исследование исходных материалов</a:t>
            </a:r>
            <a:endParaRPr lang="ru-RU" altLang="ru-RU" sz="1400"/>
          </a:p>
        </p:txBody>
      </p:sp>
      <p:pic>
        <p:nvPicPr>
          <p:cNvPr id="22541" name="Picture 6" descr="76379-19: Zoller Машины измерительные - Производители, поставщики и  поверители">
            <a:extLst>
              <a:ext uri="{FF2B5EF4-FFF2-40B4-BE49-F238E27FC236}">
                <a16:creationId xmlns:a16="http://schemas.microsoft.com/office/drawing/2014/main" id="{3209EABD-3127-0B18-7614-6B07D864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4133850"/>
            <a:ext cx="19812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15">
            <a:extLst>
              <a:ext uri="{FF2B5EF4-FFF2-40B4-BE49-F238E27FC236}">
                <a16:creationId xmlns:a16="http://schemas.microsoft.com/office/drawing/2014/main" id="{B948008E-4BBA-BE8F-F68E-30E27BE8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8" y="3414713"/>
            <a:ext cx="2263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Подготовка готового – к – прессованию порошка</a:t>
            </a:r>
            <a:endParaRPr lang="ru-RU" altLang="ru-RU" sz="1400"/>
          </a:p>
        </p:txBody>
      </p:sp>
      <p:sp>
        <p:nvSpPr>
          <p:cNvPr id="22543" name="TextBox 16">
            <a:extLst>
              <a:ext uri="{FF2B5EF4-FFF2-40B4-BE49-F238E27FC236}">
                <a16:creationId xmlns:a16="http://schemas.microsoft.com/office/drawing/2014/main" id="{D2171D42-8CA0-0E7F-702D-A24E54B7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3429000"/>
            <a:ext cx="2730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Прессование инструментальных заготовок</a:t>
            </a:r>
            <a:endParaRPr lang="ru-RU" altLang="ru-RU" sz="1400"/>
          </a:p>
        </p:txBody>
      </p:sp>
      <p:sp>
        <p:nvSpPr>
          <p:cNvPr id="22544" name="TextBox 17">
            <a:extLst>
              <a:ext uri="{FF2B5EF4-FFF2-40B4-BE49-F238E27FC236}">
                <a16:creationId xmlns:a16="http://schemas.microsoft.com/office/drawing/2014/main" id="{EB188FAA-5AD1-B962-9CF7-9CFE7BF66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3494088"/>
            <a:ext cx="3322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Компрессионное вакуумное спекание твердосплавных заготовок</a:t>
            </a:r>
            <a:endParaRPr lang="ru-RU" altLang="ru-RU" sz="1400"/>
          </a:p>
        </p:txBody>
      </p:sp>
      <p:sp>
        <p:nvSpPr>
          <p:cNvPr id="22545" name="TextBox 18">
            <a:extLst>
              <a:ext uri="{FF2B5EF4-FFF2-40B4-BE49-F238E27FC236}">
                <a16:creationId xmlns:a16="http://schemas.microsoft.com/office/drawing/2014/main" id="{9E7D6F23-82F8-B163-7A7D-77B640693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6197600"/>
            <a:ext cx="2406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Формирование геометрии и обработка кромки</a:t>
            </a:r>
            <a:endParaRPr lang="ru-RU" altLang="ru-RU" sz="1400"/>
          </a:p>
        </p:txBody>
      </p:sp>
      <p:sp>
        <p:nvSpPr>
          <p:cNvPr id="22546" name="TextBox 19">
            <a:extLst>
              <a:ext uri="{FF2B5EF4-FFF2-40B4-BE49-F238E27FC236}">
                <a16:creationId xmlns:a16="http://schemas.microsoft.com/office/drawing/2014/main" id="{56A26B52-4C87-F4DA-F802-5807CF01E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75" y="6215063"/>
            <a:ext cx="27289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Нанесение функциональных износостойких покрытий</a:t>
            </a:r>
            <a:endParaRPr lang="ru-RU" altLang="ru-RU" sz="1400"/>
          </a:p>
        </p:txBody>
      </p:sp>
      <p:sp>
        <p:nvSpPr>
          <p:cNvPr id="22547" name="TextBox 20">
            <a:extLst>
              <a:ext uri="{FF2B5EF4-FFF2-40B4-BE49-F238E27FC236}">
                <a16:creationId xmlns:a16="http://schemas.microsoft.com/office/drawing/2014/main" id="{7BE22376-084E-C8AA-188D-0FAA1B81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6208713"/>
            <a:ext cx="2449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Метрологический контроль режущего инструмента</a:t>
            </a:r>
            <a:endParaRPr lang="ru-RU" altLang="ru-RU" sz="1400"/>
          </a:p>
        </p:txBody>
      </p:sp>
      <p:sp>
        <p:nvSpPr>
          <p:cNvPr id="22548" name="TextBox 21">
            <a:extLst>
              <a:ext uri="{FF2B5EF4-FFF2-40B4-BE49-F238E27FC236}">
                <a16:creationId xmlns:a16="http://schemas.microsoft.com/office/drawing/2014/main" id="{D0617C89-2DF5-C62C-30B3-A663B4C66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525" y="6226175"/>
            <a:ext cx="3594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</a:rPr>
              <a:t>Проведение испытаний изготовленного режущего инструмента </a:t>
            </a:r>
            <a:endParaRPr lang="ru-RU" altLang="ru-RU" sz="1400"/>
          </a:p>
        </p:txBody>
      </p:sp>
      <p:sp>
        <p:nvSpPr>
          <p:cNvPr id="23" name="Стрелка: штриховая вправо 28">
            <a:extLst>
              <a:ext uri="{FF2B5EF4-FFF2-40B4-BE49-F238E27FC236}">
                <a16:creationId xmlns:a16="http://schemas.microsoft.com/office/drawing/2014/main" id="{381594C6-42C2-FD56-99A8-9159D44D5991}"/>
              </a:ext>
            </a:extLst>
          </p:cNvPr>
          <p:cNvSpPr/>
          <p:nvPr/>
        </p:nvSpPr>
        <p:spPr bwMode="auto">
          <a:xfrm>
            <a:off x="2905125" y="2433638"/>
            <a:ext cx="539750" cy="560387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Стрелка: штриховая вправо 28">
            <a:extLst>
              <a:ext uri="{FF2B5EF4-FFF2-40B4-BE49-F238E27FC236}">
                <a16:creationId xmlns:a16="http://schemas.microsoft.com/office/drawing/2014/main" id="{6ACA3089-E41D-10AD-4B43-2A44DB541140}"/>
              </a:ext>
            </a:extLst>
          </p:cNvPr>
          <p:cNvSpPr/>
          <p:nvPr/>
        </p:nvSpPr>
        <p:spPr bwMode="auto">
          <a:xfrm>
            <a:off x="5157788" y="2433638"/>
            <a:ext cx="539750" cy="560387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Стрелка: штриховая вправо 28">
            <a:extLst>
              <a:ext uri="{FF2B5EF4-FFF2-40B4-BE49-F238E27FC236}">
                <a16:creationId xmlns:a16="http://schemas.microsoft.com/office/drawing/2014/main" id="{32107753-6A34-33A9-715E-646CDD85F2E1}"/>
              </a:ext>
            </a:extLst>
          </p:cNvPr>
          <p:cNvSpPr/>
          <p:nvPr/>
        </p:nvSpPr>
        <p:spPr bwMode="auto">
          <a:xfrm>
            <a:off x="7854950" y="2455863"/>
            <a:ext cx="633413" cy="560387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Стрелка: штриховая вправо 28">
            <a:extLst>
              <a:ext uri="{FF2B5EF4-FFF2-40B4-BE49-F238E27FC236}">
                <a16:creationId xmlns:a16="http://schemas.microsoft.com/office/drawing/2014/main" id="{7B71C94C-614C-D6D1-8423-C13DDD5E8C90}"/>
              </a:ext>
            </a:extLst>
          </p:cNvPr>
          <p:cNvSpPr/>
          <p:nvPr/>
        </p:nvSpPr>
        <p:spPr bwMode="auto">
          <a:xfrm>
            <a:off x="11372850" y="2424113"/>
            <a:ext cx="439738" cy="560387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Стрелка: штриховая вправо 28">
            <a:extLst>
              <a:ext uri="{FF2B5EF4-FFF2-40B4-BE49-F238E27FC236}">
                <a16:creationId xmlns:a16="http://schemas.microsoft.com/office/drawing/2014/main" id="{91437C3E-71C7-87FD-07C3-90D405E1EF4D}"/>
              </a:ext>
            </a:extLst>
          </p:cNvPr>
          <p:cNvSpPr/>
          <p:nvPr/>
        </p:nvSpPr>
        <p:spPr bwMode="auto">
          <a:xfrm>
            <a:off x="2563813" y="4883150"/>
            <a:ext cx="539750" cy="560388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Стрелка: штриховая вправо 28">
            <a:extLst>
              <a:ext uri="{FF2B5EF4-FFF2-40B4-BE49-F238E27FC236}">
                <a16:creationId xmlns:a16="http://schemas.microsoft.com/office/drawing/2014/main" id="{02496CAF-DAD9-C765-9D65-B7A83741C8A4}"/>
              </a:ext>
            </a:extLst>
          </p:cNvPr>
          <p:cNvSpPr/>
          <p:nvPr/>
        </p:nvSpPr>
        <p:spPr bwMode="auto">
          <a:xfrm>
            <a:off x="5157788" y="4864100"/>
            <a:ext cx="539750" cy="560388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Стрелка: штриховая вправо 28">
            <a:extLst>
              <a:ext uri="{FF2B5EF4-FFF2-40B4-BE49-F238E27FC236}">
                <a16:creationId xmlns:a16="http://schemas.microsoft.com/office/drawing/2014/main" id="{D289070A-E47B-03DE-FD11-0EBF667D27CB}"/>
              </a:ext>
            </a:extLst>
          </p:cNvPr>
          <p:cNvSpPr/>
          <p:nvPr/>
        </p:nvSpPr>
        <p:spPr bwMode="auto">
          <a:xfrm>
            <a:off x="7958138" y="4883150"/>
            <a:ext cx="539750" cy="560388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Стрелка: штриховая вправо 28">
            <a:extLst>
              <a:ext uri="{FF2B5EF4-FFF2-40B4-BE49-F238E27FC236}">
                <a16:creationId xmlns:a16="http://schemas.microsoft.com/office/drawing/2014/main" id="{4595ECF3-1567-71EB-6349-7D13C435DFAE}"/>
              </a:ext>
            </a:extLst>
          </p:cNvPr>
          <p:cNvSpPr/>
          <p:nvPr/>
        </p:nvSpPr>
        <p:spPr bwMode="auto">
          <a:xfrm>
            <a:off x="125413" y="4872038"/>
            <a:ext cx="439737" cy="560387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2">
            <a:extLst>
              <a:ext uri="{FF2B5EF4-FFF2-40B4-BE49-F238E27FC236}">
                <a16:creationId xmlns:a16="http://schemas.microsoft.com/office/drawing/2014/main" id="{C15B361C-CDC1-0E9F-B784-F2C2902DC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701675"/>
            <a:ext cx="115458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10077F"/>
                </a:solidFill>
                <a:latin typeface="Arial Black" panose="020B0604020202020204" pitchFamily="34" charset="0"/>
              </a:rPr>
              <a:t>СОЗДАНИЕ НОВЫХ НАНОСТРУКТУРИРОВАННЫХ МАТЕРИАЛОВ ДЛЯ МАШИНОСТРОЕНИЯ, ИНСТРУМЕНТАЛЬНОЙ ОТРАСЛИ И МЕДИЦИНЫ</a:t>
            </a:r>
            <a:endParaRPr lang="ru-RU" altLang="ru-RU" sz="1800"/>
          </a:p>
        </p:txBody>
      </p:sp>
      <p:sp>
        <p:nvSpPr>
          <p:cNvPr id="23555" name="Прямоугольник 10">
            <a:extLst>
              <a:ext uri="{FF2B5EF4-FFF2-40B4-BE49-F238E27FC236}">
                <a16:creationId xmlns:a16="http://schemas.microsoft.com/office/drawing/2014/main" id="{6BF1066F-FCB2-0F10-755E-E7B94B37B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16038"/>
            <a:ext cx="11398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На базе технологического оборудования лаборатории искрового плазменного спекания (ведущая лаборатория мирового уровня) возможно организация полного цикла получения </a:t>
            </a:r>
            <a:r>
              <a:rPr lang="ru-RU" altLang="ru-RU" sz="1600" b="1">
                <a:latin typeface="Arial" panose="020B0604020202020204" pitchFamily="34" charset="0"/>
              </a:rPr>
              <a:t>новых наноструктурированных материалов</a:t>
            </a:r>
            <a:r>
              <a:rPr lang="en-US" altLang="ru-RU" sz="1600" b="1">
                <a:latin typeface="Arial" panose="020B0604020202020204" pitchFamily="34" charset="0"/>
              </a:rPr>
              <a:t> </a:t>
            </a:r>
            <a:r>
              <a:rPr lang="en-US" altLang="ru-RU" sz="1600" b="1" u="sng">
                <a:latin typeface="Arial" panose="020B0604020202020204" pitchFamily="34" charset="0"/>
                <a:hlinkClick r:id="rId2" tooltip="https://lecast.ru/"/>
              </a:rPr>
              <a:t>https://lecast.ru/</a:t>
            </a:r>
            <a:endParaRPr lang="en-US" altLang="ru-RU" sz="1600" b="1">
              <a:latin typeface="Arial" panose="020B0604020202020204" pitchFamily="34" charset="0"/>
            </a:endParaRPr>
          </a:p>
        </p:txBody>
      </p:sp>
      <p:pic>
        <p:nvPicPr>
          <p:cNvPr id="6" name="Рисунок 12">
            <a:extLst>
              <a:ext uri="{FF2B5EF4-FFF2-40B4-BE49-F238E27FC236}">
                <a16:creationId xmlns:a16="http://schemas.microsoft.com/office/drawing/2014/main" id="{E04F6F4E-4D60-BC8D-32CC-A2712445B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57249" y="5630123"/>
            <a:ext cx="1385642" cy="924223"/>
          </a:xfrm>
          <a:prstGeom prst="roundRect">
            <a:avLst>
              <a:gd name="adj" fmla="val 16667"/>
            </a:avLst>
          </a:prstGeom>
        </p:spPr>
      </p:pic>
      <p:sp>
        <p:nvSpPr>
          <p:cNvPr id="23557" name="Прямоугольник 13">
            <a:extLst>
              <a:ext uri="{FF2B5EF4-FFF2-40B4-BE49-F238E27FC236}">
                <a16:creationId xmlns:a16="http://schemas.microsoft.com/office/drawing/2014/main" id="{A7719121-2E73-37B3-0AA9-FCBDD8F0F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205038"/>
            <a:ext cx="34369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10077F"/>
                </a:solidFill>
                <a:latin typeface="Arial" panose="020B0604020202020204" pitchFamily="34" charset="0"/>
              </a:rPr>
              <a:t>Подготовка керамических композиций</a:t>
            </a:r>
            <a:endParaRPr lang="ru-RU" altLang="ru-RU" sz="1600" b="1">
              <a:solidFill>
                <a:srgbClr val="10077F"/>
              </a:solidFill>
            </a:endParaRPr>
          </a:p>
        </p:txBody>
      </p:sp>
      <p:sp>
        <p:nvSpPr>
          <p:cNvPr id="23558" name="Прямоугольник 14">
            <a:extLst>
              <a:ext uri="{FF2B5EF4-FFF2-40B4-BE49-F238E27FC236}">
                <a16:creationId xmlns:a16="http://schemas.microsoft.com/office/drawing/2014/main" id="{A18560BF-119B-35BC-DFC8-102E4D01B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2203450"/>
            <a:ext cx="33226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10077F"/>
                </a:solidFill>
                <a:latin typeface="Arial" panose="020B0604020202020204" pitchFamily="34" charset="0"/>
              </a:rPr>
              <a:t>Холодное изостатическое прессование металлокерамических композиций</a:t>
            </a:r>
            <a:endParaRPr lang="ru-RU" altLang="ru-RU" sz="1600" b="1">
              <a:solidFill>
                <a:srgbClr val="10077F"/>
              </a:solidFill>
            </a:endParaRPr>
          </a:p>
        </p:txBody>
      </p:sp>
      <p:sp>
        <p:nvSpPr>
          <p:cNvPr id="23559" name="Прямоугольник 16">
            <a:extLst>
              <a:ext uri="{FF2B5EF4-FFF2-40B4-BE49-F238E27FC236}">
                <a16:creationId xmlns:a16="http://schemas.microsoft.com/office/drawing/2014/main" id="{D6CAAF5A-E452-E6FD-A2B0-7454FFBA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22034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10077F"/>
                </a:solidFill>
                <a:latin typeface="Arial" panose="020B0604020202020204" pitchFamily="34" charset="0"/>
              </a:rPr>
              <a:t>Термическая обработка готовых металло- керамических изделий</a:t>
            </a:r>
            <a:endParaRPr lang="ru-RU" altLang="ru-RU" sz="1600" b="1">
              <a:solidFill>
                <a:srgbClr val="10077F"/>
              </a:solidFill>
            </a:endParaRPr>
          </a:p>
        </p:txBody>
      </p:sp>
      <p:pic>
        <p:nvPicPr>
          <p:cNvPr id="23560" name="Рисунок 17">
            <a:extLst>
              <a:ext uri="{FF2B5EF4-FFF2-40B4-BE49-F238E27FC236}">
                <a16:creationId xmlns:a16="http://schemas.microsoft.com/office/drawing/2014/main" id="{526FAE30-F912-A10D-0C6B-0D371C7B1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282825"/>
            <a:ext cx="9128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8">
            <a:extLst>
              <a:ext uri="{FF2B5EF4-FFF2-40B4-BE49-F238E27FC236}">
                <a16:creationId xmlns:a16="http://schemas.microsoft.com/office/drawing/2014/main" id="{EAB49DF0-6875-3B44-3A1A-BCCC7CCD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78183" y="4608014"/>
            <a:ext cx="1385642" cy="922838"/>
          </a:xfrm>
          <a:prstGeom prst="roundRect">
            <a:avLst>
              <a:gd name="adj" fmla="val 16667"/>
            </a:avLst>
          </a:prstGeom>
        </p:spPr>
      </p:pic>
      <p:pic>
        <p:nvPicPr>
          <p:cNvPr id="12" name="Рисунок 20">
            <a:extLst>
              <a:ext uri="{FF2B5EF4-FFF2-40B4-BE49-F238E27FC236}">
                <a16:creationId xmlns:a16="http://schemas.microsoft.com/office/drawing/2014/main" id="{663AE736-03F4-11C2-5D36-961995E5CA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242" r="22289"/>
          <a:stretch/>
        </p:blipFill>
        <p:spPr bwMode="auto">
          <a:xfrm>
            <a:off x="5960213" y="4838341"/>
            <a:ext cx="1798136" cy="1583564"/>
          </a:xfrm>
          <a:prstGeom prst="roundRect">
            <a:avLst>
              <a:gd name="adj" fmla="val 16667"/>
            </a:avLst>
          </a:prstGeom>
        </p:spPr>
      </p:pic>
      <p:sp>
        <p:nvSpPr>
          <p:cNvPr id="23563" name="Прямоугольник 21">
            <a:extLst>
              <a:ext uri="{FF2B5EF4-FFF2-40B4-BE49-F238E27FC236}">
                <a16:creationId xmlns:a16="http://schemas.microsoft.com/office/drawing/2014/main" id="{25418FE6-4A58-8A06-ECA4-89EE012DA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760663"/>
            <a:ext cx="3913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Сухой и мокрый помол порошков; 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Центрифугирование суспензий;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Распылительная сушка;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Лиофильная сушка;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Гранулирование в псевдоожиженном слое;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Механическое смешивание, диспергирование и гомогенизация порошковых смесей;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Вакуумная сушка порошковых композиций;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ru-RU" altLang="ru-RU" sz="1200">
                <a:latin typeface="Arial" panose="020B0604020202020204" pitchFamily="34" charset="0"/>
              </a:rPr>
              <a:t>Просеивание порошковых материалов.</a:t>
            </a:r>
            <a:endParaRPr lang="ru-RU" altLang="ru-RU" sz="1800"/>
          </a:p>
        </p:txBody>
      </p:sp>
      <p:sp>
        <p:nvSpPr>
          <p:cNvPr id="23564" name="Прямоугольник 22">
            <a:extLst>
              <a:ext uri="{FF2B5EF4-FFF2-40B4-BE49-F238E27FC236}">
                <a16:creationId xmlns:a16="http://schemas.microsoft.com/office/drawing/2014/main" id="{5F455272-4394-C6CF-2571-903FBA281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463" y="3201988"/>
            <a:ext cx="3605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Формование и уплотнение металлокерамических порошков при максимальном давлении 215 МПа. Основным преимуществом холодного изостатического прессования является однородная по всему объему образца плотность.</a:t>
            </a:r>
            <a:endParaRPr lang="ru-RU" altLang="ru-RU" sz="1800"/>
          </a:p>
        </p:txBody>
      </p:sp>
      <p:sp>
        <p:nvSpPr>
          <p:cNvPr id="23565" name="Прямоугольник 23">
            <a:extLst>
              <a:ext uri="{FF2B5EF4-FFF2-40B4-BE49-F238E27FC236}">
                <a16:creationId xmlns:a16="http://schemas.microsoft.com/office/drawing/2014/main" id="{43FDF65C-BC60-42ED-99FC-878B95601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5" y="3028950"/>
            <a:ext cx="34210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Высокотемпературное вакуумное спекание материалов или в среде инертной атмосферы (максимальная температура спекания 2500 °С).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panose="020B0604020202020204" pitchFamily="34" charset="0"/>
              </a:rPr>
              <a:t>Отжиг, закалка, отпуск, старение материалов и изделий, термическое травление на воздухе.</a:t>
            </a:r>
            <a:endParaRPr lang="ru-RU" altLang="ru-RU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>
              <a:latin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E48C273-AF51-9F22-F5FE-1B70633E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33351" y="4616444"/>
            <a:ext cx="1292715" cy="1936383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17" name="Овал 26">
            <a:extLst>
              <a:ext uri="{FF2B5EF4-FFF2-40B4-BE49-F238E27FC236}">
                <a16:creationId xmlns:a16="http://schemas.microsoft.com/office/drawing/2014/main" id="{AF19BDFC-A7F7-31C4-AB0F-4D8DDDB6E985}"/>
              </a:ext>
            </a:extLst>
          </p:cNvPr>
          <p:cNvSpPr/>
          <p:nvPr/>
        </p:nvSpPr>
        <p:spPr bwMode="auto">
          <a:xfrm>
            <a:off x="11025188" y="2120900"/>
            <a:ext cx="787400" cy="785813"/>
          </a:xfrm>
          <a:prstGeom prst="ellipse">
            <a:avLst/>
          </a:prstGeom>
          <a:blipFill>
            <a:blip r:embed="rId8"/>
            <a:stretch/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09FBE0E-C04D-C36D-A484-4D34C203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390463" y="4519864"/>
            <a:ext cx="1347048" cy="2021976"/>
          </a:xfrm>
          <a:prstGeom prst="roundRect">
            <a:avLst>
              <a:gd name="adj" fmla="val 16667"/>
            </a:avLst>
          </a:prstGeom>
          <a:noFill/>
        </p:spPr>
      </p:pic>
      <p:sp>
        <p:nvSpPr>
          <p:cNvPr id="19" name="Стрелка: штриховая вправо 28">
            <a:extLst>
              <a:ext uri="{FF2B5EF4-FFF2-40B4-BE49-F238E27FC236}">
                <a16:creationId xmlns:a16="http://schemas.microsoft.com/office/drawing/2014/main" id="{B8944814-0430-BA26-294E-62E5460E5306}"/>
              </a:ext>
            </a:extLst>
          </p:cNvPr>
          <p:cNvSpPr/>
          <p:nvPr/>
        </p:nvSpPr>
        <p:spPr bwMode="auto">
          <a:xfrm>
            <a:off x="3948113" y="2495550"/>
            <a:ext cx="357187" cy="560388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7F203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Стрелка: штриховая вправо 29">
            <a:extLst>
              <a:ext uri="{FF2B5EF4-FFF2-40B4-BE49-F238E27FC236}">
                <a16:creationId xmlns:a16="http://schemas.microsoft.com/office/drawing/2014/main" id="{B930A7EE-E961-D6C7-3031-36EE44A66591}"/>
              </a:ext>
            </a:extLst>
          </p:cNvPr>
          <p:cNvSpPr/>
          <p:nvPr/>
        </p:nvSpPr>
        <p:spPr bwMode="auto">
          <a:xfrm>
            <a:off x="7796213" y="2536825"/>
            <a:ext cx="358775" cy="560388"/>
          </a:xfrm>
          <a:prstGeom prst="stripedRightArrow">
            <a:avLst>
              <a:gd name="adj1" fmla="val 49883"/>
              <a:gd name="adj2" fmla="val 60589"/>
            </a:avLst>
          </a:prstGeom>
          <a:solidFill>
            <a:srgbClr val="7F203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" name="Рисунок 30">
            <a:extLst>
              <a:ext uri="{FF2B5EF4-FFF2-40B4-BE49-F238E27FC236}">
                <a16:creationId xmlns:a16="http://schemas.microsoft.com/office/drawing/2014/main" id="{A4BE8C77-E5EA-BF71-4846-05380AB96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301908" y="4462078"/>
            <a:ext cx="1385642" cy="2079762"/>
          </a:xfrm>
          <a:prstGeom prst="roundRect">
            <a:avLst>
              <a:gd name="adj" fmla="val 16667"/>
            </a:avLst>
          </a:prstGeom>
        </p:spPr>
      </p:pic>
      <p:pic>
        <p:nvPicPr>
          <p:cNvPr id="22" name="Рисунок 31">
            <a:extLst>
              <a:ext uri="{FF2B5EF4-FFF2-40B4-BE49-F238E27FC236}">
                <a16:creationId xmlns:a16="http://schemas.microsoft.com/office/drawing/2014/main" id="{5C2590B3-662E-7414-6A8C-99FB28585C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113817" y="4382094"/>
            <a:ext cx="1600328" cy="1066135"/>
          </a:xfrm>
          <a:prstGeom prst="roundRect">
            <a:avLst>
              <a:gd name="adj" fmla="val 16667"/>
            </a:avLst>
          </a:prstGeom>
        </p:spPr>
      </p:pic>
      <p:pic>
        <p:nvPicPr>
          <p:cNvPr id="23" name="Рисунок 32">
            <a:extLst>
              <a:ext uri="{FF2B5EF4-FFF2-40B4-BE49-F238E27FC236}">
                <a16:creationId xmlns:a16="http://schemas.microsoft.com/office/drawing/2014/main" id="{D19C72A9-2EE1-DAF9-2BC4-DF596744B98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3468"/>
          <a:stretch/>
        </p:blipFill>
        <p:spPr bwMode="auto">
          <a:xfrm>
            <a:off x="10118158" y="5554248"/>
            <a:ext cx="1618395" cy="987592"/>
          </a:xfrm>
          <a:prstGeom prst="roundRect">
            <a:avLst>
              <a:gd name="adj" fmla="val 16667"/>
            </a:avLst>
          </a:prstGeom>
        </p:spPr>
      </p:pic>
      <p:pic>
        <p:nvPicPr>
          <p:cNvPr id="23574" name="Рисунок 33">
            <a:extLst>
              <a:ext uri="{FF2B5EF4-FFF2-40B4-BE49-F238E27FC236}">
                <a16:creationId xmlns:a16="http://schemas.microsoft.com/office/drawing/2014/main" id="{82621487-8E38-1271-C434-DE0909179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2322513"/>
            <a:ext cx="143033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Рисунок 34">
            <a:extLst>
              <a:ext uri="{FF2B5EF4-FFF2-40B4-BE49-F238E27FC236}">
                <a16:creationId xmlns:a16="http://schemas.microsoft.com/office/drawing/2014/main" id="{A2373FE2-E873-8478-2373-7F41AC1916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2">
            <a:extLst>
              <a:ext uri="{FF2B5EF4-FFF2-40B4-BE49-F238E27FC236}">
                <a16:creationId xmlns:a16="http://schemas.microsoft.com/office/drawing/2014/main" id="{C54D2869-6F99-131B-5FF3-36007B4B3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701675"/>
            <a:ext cx="115458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10077F"/>
                </a:solidFill>
                <a:latin typeface="Arial Black" panose="020B0604020202020204" pitchFamily="34" charset="0"/>
              </a:rPr>
              <a:t>СОЗДАНИЕ НОВЫХ НАНОСТРУКТУРИРОВАННЫХ МАТЕРИАЛОВ ДЛЯ МАШИНОСТРОЕНИЯ, ИНСТРУМЕНТАЛЬНОЙ ОТРАСЛИ И МЕДИЦИНЫ</a:t>
            </a:r>
            <a:endParaRPr lang="ru-RU" altLang="ru-RU" sz="1800"/>
          </a:p>
        </p:txBody>
      </p:sp>
      <p:sp>
        <p:nvSpPr>
          <p:cNvPr id="24579" name="Прямоугольник 10">
            <a:extLst>
              <a:ext uri="{FF2B5EF4-FFF2-40B4-BE49-F238E27FC236}">
                <a16:creationId xmlns:a16="http://schemas.microsoft.com/office/drawing/2014/main" id="{170C9AF7-D412-6F9E-26B5-49408A25C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16038"/>
            <a:ext cx="1139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Искровое плазменное спекание инновационных наноструктурированных материалов с прорывным комплексом физико-механических свойств</a:t>
            </a:r>
            <a:endParaRPr lang="en-US" altLang="ru-RU" sz="1600" b="1">
              <a:latin typeface="Arial" panose="020B0604020202020204" pitchFamily="34" charset="0"/>
            </a:endParaRPr>
          </a:p>
        </p:txBody>
      </p:sp>
      <p:pic>
        <p:nvPicPr>
          <p:cNvPr id="24580" name="Рисунок 34">
            <a:extLst>
              <a:ext uri="{FF2B5EF4-FFF2-40B4-BE49-F238E27FC236}">
                <a16:creationId xmlns:a16="http://schemas.microsoft.com/office/drawing/2014/main" id="{69850794-11E7-062D-F107-F08029DC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>
            <a:extLst>
              <a:ext uri="{FF2B5EF4-FFF2-40B4-BE49-F238E27FC236}">
                <a16:creationId xmlns:a16="http://schemas.microsoft.com/office/drawing/2014/main" id="{0B5F1265-1225-0BC4-F360-2952C1D2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2462213"/>
            <a:ext cx="425291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3">
            <a:extLst>
              <a:ext uri="{FF2B5EF4-FFF2-40B4-BE49-F238E27FC236}">
                <a16:creationId xmlns:a16="http://schemas.microsoft.com/office/drawing/2014/main" id="{0D5AE761-2210-9379-2BA4-309442417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0" t="28160" r="36992" b="25076"/>
          <a:stretch>
            <a:fillRect/>
          </a:stretch>
        </p:blipFill>
        <p:spPr bwMode="auto">
          <a:xfrm>
            <a:off x="330200" y="2006600"/>
            <a:ext cx="4637088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26">
            <a:extLst>
              <a:ext uri="{FF2B5EF4-FFF2-40B4-BE49-F238E27FC236}">
                <a16:creationId xmlns:a16="http://schemas.microsoft.com/office/drawing/2014/main" id="{820AE73F-822D-E41E-8145-436645B5EA7F}"/>
              </a:ext>
            </a:extLst>
          </p:cNvPr>
          <p:cNvSpPr/>
          <p:nvPr/>
        </p:nvSpPr>
        <p:spPr bwMode="auto">
          <a:xfrm>
            <a:off x="3355975" y="4968875"/>
            <a:ext cx="1738313" cy="1725613"/>
          </a:xfrm>
          <a:prstGeom prst="ellipse">
            <a:avLst/>
          </a:prstGeom>
          <a:blipFill>
            <a:blip r:embed="rId5"/>
            <a:stretch/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rgbClr val="00000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/>
          </a:p>
        </p:txBody>
      </p:sp>
      <p:grpSp>
        <p:nvGrpSpPr>
          <p:cNvPr id="24584" name="Group 20">
            <a:extLst>
              <a:ext uri="{FF2B5EF4-FFF2-40B4-BE49-F238E27FC236}">
                <a16:creationId xmlns:a16="http://schemas.microsoft.com/office/drawing/2014/main" id="{014965A3-A120-BA3F-5255-02D20DD32117}"/>
              </a:ext>
            </a:extLst>
          </p:cNvPr>
          <p:cNvGrpSpPr>
            <a:grpSpLocks/>
          </p:cNvGrpSpPr>
          <p:nvPr/>
        </p:nvGrpSpPr>
        <p:grpSpPr bwMode="auto">
          <a:xfrm>
            <a:off x="9791700" y="4098925"/>
            <a:ext cx="2070100" cy="2595563"/>
            <a:chOff x="3928" y="664"/>
            <a:chExt cx="1671" cy="2088"/>
          </a:xfrm>
        </p:grpSpPr>
        <p:pic>
          <p:nvPicPr>
            <p:cNvPr id="24589" name="Picture 14" descr="FX2137b">
              <a:extLst>
                <a:ext uri="{FF2B5EF4-FFF2-40B4-BE49-F238E27FC236}">
                  <a16:creationId xmlns:a16="http://schemas.microsoft.com/office/drawing/2014/main" id="{825820C6-BA0E-508E-31CA-D3AE77774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" y="664"/>
              <a:ext cx="1671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Rectangle 17">
              <a:extLst>
                <a:ext uri="{FF2B5EF4-FFF2-40B4-BE49-F238E27FC236}">
                  <a16:creationId xmlns:a16="http://schemas.microsoft.com/office/drawing/2014/main" id="{4DB6CB31-56AD-774E-AD97-9C899E74F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" y="2614"/>
              <a:ext cx="251" cy="6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ES_tradnl" altLang="ru-RU" sz="14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591" name="Text Box 18">
              <a:extLst>
                <a:ext uri="{FF2B5EF4-FFF2-40B4-BE49-F238E27FC236}">
                  <a16:creationId xmlns:a16="http://schemas.microsoft.com/office/drawing/2014/main" id="{79CAA8E4-745F-231C-2669-141FC11CF00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45" y="2402"/>
              <a:ext cx="45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ru-RU" sz="1200" b="1">
                  <a:solidFill>
                    <a:srgbClr val="000000"/>
                  </a:solidFill>
                  <a:latin typeface="Helvetica Neue" panose="02000503000000020004" pitchFamily="2" charset="0"/>
                  <a:ea typeface="ヒラギノ角ゴ Pro W3"/>
                  <a:cs typeface="Helvetica Neue" panose="02000503000000020004" pitchFamily="2" charset="0"/>
                </a:rPr>
                <a:t>100 nm</a:t>
              </a:r>
            </a:p>
          </p:txBody>
        </p:sp>
      </p:grpSp>
      <p:grpSp>
        <p:nvGrpSpPr>
          <p:cNvPr id="24585" name="Group 22">
            <a:extLst>
              <a:ext uri="{FF2B5EF4-FFF2-40B4-BE49-F238E27FC236}">
                <a16:creationId xmlns:a16="http://schemas.microsoft.com/office/drawing/2014/main" id="{EA516C51-9951-5504-E986-FE727CA4D8DD}"/>
              </a:ext>
            </a:extLst>
          </p:cNvPr>
          <p:cNvGrpSpPr>
            <a:grpSpLocks/>
          </p:cNvGrpSpPr>
          <p:nvPr/>
        </p:nvGrpSpPr>
        <p:grpSpPr bwMode="auto">
          <a:xfrm>
            <a:off x="9793288" y="1738313"/>
            <a:ext cx="2055812" cy="2230437"/>
            <a:chOff x="385" y="663"/>
            <a:chExt cx="1696" cy="2089"/>
          </a:xfrm>
        </p:grpSpPr>
        <p:pic>
          <p:nvPicPr>
            <p:cNvPr id="24586" name="Picture 7" descr="al2o3_sin escala">
              <a:extLst>
                <a:ext uri="{FF2B5EF4-FFF2-40B4-BE49-F238E27FC236}">
                  <a16:creationId xmlns:a16="http://schemas.microsoft.com/office/drawing/2014/main" id="{FBDEED3A-52FA-0819-4348-C6E35E50D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" y="860"/>
              <a:ext cx="2089" cy="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Line 8">
              <a:extLst>
                <a:ext uri="{FF2B5EF4-FFF2-40B4-BE49-F238E27FC236}">
                  <a16:creationId xmlns:a16="http://schemas.microsoft.com/office/drawing/2014/main" id="{0EF2A54B-3696-E509-E5BF-A0F4F532F3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33" y="2645"/>
              <a:ext cx="195" cy="0"/>
            </a:xfrm>
            <a:prstGeom prst="line">
              <a:avLst/>
            </a:prstGeom>
            <a:noFill/>
            <a:ln w="101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8" name="Text Box 9">
              <a:extLst>
                <a:ext uri="{FF2B5EF4-FFF2-40B4-BE49-F238E27FC236}">
                  <a16:creationId xmlns:a16="http://schemas.microsoft.com/office/drawing/2014/main" id="{C09B86A5-92C4-E573-6690-9773CB4DA10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519" y="2402"/>
              <a:ext cx="45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ru-RU" sz="1200" b="1">
                  <a:solidFill>
                    <a:srgbClr val="000000"/>
                  </a:solidFill>
                  <a:latin typeface="Helvetica Neue" panose="02000503000000020004" pitchFamily="2" charset="0"/>
                  <a:ea typeface="ヒラギノ角ゴ Pro W3"/>
                  <a:cs typeface="Helvetica Neue" panose="02000503000000020004" pitchFamily="2" charset="0"/>
                </a:rPr>
                <a:t>200 nm</a:t>
              </a:r>
              <a:endParaRPr lang="ru-RU" altLang="ru-RU" sz="1800">
                <a:latin typeface="Arial" panose="020B0604020202020204" pitchFamily="34" charset="0"/>
                <a:ea typeface="ヒラギノ角ゴ Pro W3"/>
                <a:cs typeface="Helvetica Neue" panose="02000503000000020004" pitchFamily="2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2">
            <a:extLst>
              <a:ext uri="{FF2B5EF4-FFF2-40B4-BE49-F238E27FC236}">
                <a16:creationId xmlns:a16="http://schemas.microsoft.com/office/drawing/2014/main" id="{07B233CD-0B01-E2E0-B34C-8BBB6A3B5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701675"/>
            <a:ext cx="115458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900" b="1">
                <a:solidFill>
                  <a:srgbClr val="10077F"/>
                </a:solidFill>
                <a:latin typeface="Arial Black" panose="020B0604020202020204" pitchFamily="34" charset="0"/>
              </a:rPr>
              <a:t>СОЗДАНИЕ НОВЫХ НАНОСТРУКТУРИРОВАННЫХ МАТЕРИАЛОВ ДЛЯ МАШИНОСТРОЕНИЯ, ИНСТРУМЕНТАЛЬНОЙ ОТРАСЛИ И МЕДИЦИНЫ</a:t>
            </a:r>
            <a:endParaRPr lang="ru-RU" altLang="ru-RU" sz="1800"/>
          </a:p>
        </p:txBody>
      </p:sp>
      <p:sp>
        <p:nvSpPr>
          <p:cNvPr id="25603" name="Прямоугольник 10">
            <a:extLst>
              <a:ext uri="{FF2B5EF4-FFF2-40B4-BE49-F238E27FC236}">
                <a16:creationId xmlns:a16="http://schemas.microsoft.com/office/drawing/2014/main" id="{2355AAAE-5BF0-2D11-B0AB-5B0B1FAF4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16038"/>
            <a:ext cx="1139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00"/>
                </a:solidFill>
                <a:latin typeface="Arial" panose="020B0604020202020204" pitchFamily="34" charset="0"/>
              </a:rPr>
              <a:t>Искровое плазменное спекание инновационных наноструктурированных материалов с прорывным комплексом физико-механических свойств</a:t>
            </a:r>
            <a:endParaRPr lang="en-US" altLang="ru-RU" sz="1600" b="1">
              <a:latin typeface="Arial" panose="020B0604020202020204" pitchFamily="34" charset="0"/>
            </a:endParaRPr>
          </a:p>
        </p:txBody>
      </p:sp>
      <p:pic>
        <p:nvPicPr>
          <p:cNvPr id="25604" name="Рисунок 34">
            <a:extLst>
              <a:ext uri="{FF2B5EF4-FFF2-40B4-BE49-F238E27FC236}">
                <a16:creationId xmlns:a16="http://schemas.microsoft.com/office/drawing/2014/main" id="{96510E0C-2402-FC97-4A1B-4997AE2C1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id="{B45DAF6C-601F-6A78-DE0B-E1D10D40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941513"/>
            <a:ext cx="35750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06222490-824C-55A0-55F1-F65962EE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703513"/>
            <a:ext cx="14414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2B707896-0DA2-634F-4CB4-1000D4AE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14301" r="34250" b="5901"/>
          <a:stretch>
            <a:fillRect/>
          </a:stretch>
        </p:blipFill>
        <p:spPr bwMode="auto">
          <a:xfrm>
            <a:off x="1979613" y="2171700"/>
            <a:ext cx="18669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8">
            <a:extLst>
              <a:ext uri="{FF2B5EF4-FFF2-40B4-BE49-F238E27FC236}">
                <a16:creationId xmlns:a16="http://schemas.microsoft.com/office/drawing/2014/main" id="{FBAA87BD-884F-6841-6886-A38CD876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095500"/>
            <a:ext cx="26527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11">
            <a:extLst>
              <a:ext uri="{FF2B5EF4-FFF2-40B4-BE49-F238E27FC236}">
                <a16:creationId xmlns:a16="http://schemas.microsoft.com/office/drawing/2014/main" id="{C3A604CD-A491-D67C-98DF-1C429972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3970338"/>
            <a:ext cx="27082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" descr="E:\ALVERES2014\flash\Статьи 2020\Multicomp + Ti\Lastversion\figures\Fig_1_a.jpg">
            <a:extLst>
              <a:ext uri="{FF2B5EF4-FFF2-40B4-BE49-F238E27FC236}">
                <a16:creationId xmlns:a16="http://schemas.microsoft.com/office/drawing/2014/main" id="{38D24B3C-1423-D8FF-A7C6-EF9DF21D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1671638"/>
            <a:ext cx="22145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Прямоугольник 13">
            <a:extLst>
              <a:ext uri="{FF2B5EF4-FFF2-40B4-BE49-F238E27FC236}">
                <a16:creationId xmlns:a16="http://schemas.microsoft.com/office/drawing/2014/main" id="{AA126563-D542-9BD6-6225-B760A27A6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1300" y="4068763"/>
            <a:ext cx="2797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panose="020B0604020202020204" pitchFamily="34" charset="0"/>
              </a:rPr>
              <a:t>Нанослойный период – слой, формирующийся при одном полном обороте поворотного стола установки.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25612" name="Рисунок 14">
            <a:extLst>
              <a:ext uri="{FF2B5EF4-FFF2-40B4-BE49-F238E27FC236}">
                <a16:creationId xmlns:a16="http://schemas.microsoft.com/office/drawing/2014/main" id="{F06CFD68-3ADC-7A43-E7FD-3C4C7FB19CC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4581525"/>
            <a:ext cx="230663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2283</TotalTime>
  <Words>1363</Words>
  <Application>Microsoft Macintosh PowerPoint</Application>
  <DocSecurity>0</DocSecurity>
  <PresentationFormat>Широкоэкранный</PresentationFormat>
  <Paragraphs>128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Calibri</vt:lpstr>
      <vt:lpstr>Arial</vt:lpstr>
      <vt:lpstr>Calibri Light</vt:lpstr>
      <vt:lpstr>Bahnschrift Light SemiCondensed</vt:lpstr>
      <vt:lpstr>Bahnschrift SemiBold Condensed</vt:lpstr>
      <vt:lpstr>Arial Black</vt:lpstr>
      <vt:lpstr>Helvetica Neue</vt:lpstr>
      <vt:lpstr>ヒラギノ角ゴ Pro W3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МГТУ СТАНКИН</dc:title>
  <dc:subject/>
  <dc:creator>Ekaterina</dc:creator>
  <cp:keywords/>
  <dc:description/>
  <cp:lastModifiedBy>Павел Перетягин</cp:lastModifiedBy>
  <cp:revision>298</cp:revision>
  <dcterms:created xsi:type="dcterms:W3CDTF">2021-02-02T09:53:33Z</dcterms:created>
  <dcterms:modified xsi:type="dcterms:W3CDTF">2024-11-18T13:42:56Z</dcterms:modified>
  <cp:category/>
  <cp:contentStatus/>
  <dc:language/>
  <cp:version/>
</cp:coreProperties>
</file>